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</p:sldIdLst>
  <p:sldSz cy="6858000" cx="12192000"/>
  <p:notesSz cx="6858000" cy="9144000"/>
  <p:embeddedFontLst>
    <p:embeddedFont>
      <p:font typeface="Roboto"/>
      <p:regular r:id="rId44"/>
      <p:bold r:id="rId45"/>
      <p:italic r:id="rId46"/>
      <p:boldItalic r:id="rId47"/>
    </p:embeddedFont>
    <p:embeddedFont>
      <p:font typeface="Work Sans"/>
      <p:regular r:id="rId48"/>
      <p:bold r:id="rId49"/>
      <p:italic r:id="rId50"/>
      <p:boldItalic r:id="rId51"/>
    </p:embeddedFont>
    <p:embeddedFont>
      <p:font typeface="Roboto Mono"/>
      <p:regular r:id="rId52"/>
      <p:bold r:id="rId53"/>
      <p:italic r:id="rId54"/>
      <p:boldItalic r:id="rId5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56" roundtripDataSignature="AMtx7mgEq2rRwfbGw2WtrGjMsVVQc7AVs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025B59BF-10CF-4B50-9C05-E4165A3F0D01}">
  <a:tblStyle styleId="{025B59BF-10CF-4B50-9C05-E4165A3F0D01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font" Target="fonts/Roboto-regular.fntdata"/><Relationship Id="rId43" Type="http://schemas.openxmlformats.org/officeDocument/2006/relationships/slide" Target="slides/slide38.xml"/><Relationship Id="rId46" Type="http://schemas.openxmlformats.org/officeDocument/2006/relationships/font" Target="fonts/Roboto-italic.fntdata"/><Relationship Id="rId45" Type="http://schemas.openxmlformats.org/officeDocument/2006/relationships/font" Target="fonts/Roboto-bold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WorkSans-regular.fntdata"/><Relationship Id="rId47" Type="http://schemas.openxmlformats.org/officeDocument/2006/relationships/font" Target="fonts/Roboto-boldItalic.fntdata"/><Relationship Id="rId49" Type="http://schemas.openxmlformats.org/officeDocument/2006/relationships/font" Target="fonts/WorkSans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WorkSans-boldItalic.fntdata"/><Relationship Id="rId50" Type="http://schemas.openxmlformats.org/officeDocument/2006/relationships/font" Target="fonts/WorkSans-italic.fntdata"/><Relationship Id="rId53" Type="http://schemas.openxmlformats.org/officeDocument/2006/relationships/font" Target="fonts/RobotoMono-bold.fntdata"/><Relationship Id="rId52" Type="http://schemas.openxmlformats.org/officeDocument/2006/relationships/font" Target="fonts/RobotoMono-regular.fntdata"/><Relationship Id="rId11" Type="http://schemas.openxmlformats.org/officeDocument/2006/relationships/slide" Target="slides/slide6.xml"/><Relationship Id="rId55" Type="http://schemas.openxmlformats.org/officeDocument/2006/relationships/font" Target="fonts/RobotoMono-boldItalic.fntdata"/><Relationship Id="rId10" Type="http://schemas.openxmlformats.org/officeDocument/2006/relationships/slide" Target="slides/slide5.xml"/><Relationship Id="rId54" Type="http://schemas.openxmlformats.org/officeDocument/2006/relationships/font" Target="fonts/RobotoMono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56" Type="http://customschemas.google.com/relationships/presentationmetadata" Target="meta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s-CO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7154022c56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0" name="Google Shape;100;g37154022c56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1" name="Google Shape;101;g37154022c56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6247dbc32b_0_7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6" name="Google Shape;156;g36247dbc32b_0_7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36247dbc32b_0_7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2" name="Google Shape;162;g36247dbc32b_0_7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36247dbc32b_0_8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8" name="Google Shape;168;g36247dbc32b_0_8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36247dbc32b_0_8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5" name="Google Shape;175;g36247dbc32b_0_8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6247dbc32b_0_9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2" name="Google Shape;182;g36247dbc32b_0_9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36253125157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8" name="Google Shape;188;g36253125157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36253125157_0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5" name="Google Shape;195;g36253125157_0_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36253125157_0_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4" name="Google Shape;204;g36253125157_0_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36253125157_0_2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2" name="Google Shape;212;g36253125157_0_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6253125157_0_3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9" name="Google Shape;219;g36253125157_0_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6247dbc32b_0_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8" name="Google Shape;108;g36247dbc32b_0_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36253125157_0_4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8" name="Google Shape;228;g36253125157_0_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36253125157_0_5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6" name="Google Shape;236;g36253125157_0_5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6253125157_0_6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4" name="Google Shape;244;g36253125157_0_6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36253125157_0_7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1" name="Google Shape;251;g36253125157_0_7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36253125157_0_8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0" name="Google Shape;260;g36253125157_0_8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36253125157_0_9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7" name="Google Shape;267;g36253125157_0_9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36253125157_0_10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4" name="Google Shape;274;g36253125157_0_10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36253125157_0_10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1" name="Google Shape;281;g36253125157_0_10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36253125157_0_1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8" name="Google Shape;288;g36253125157_0_1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36253125157_0_12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6" name="Google Shape;296;g36253125157_0_1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6247dbc32b_0_2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4" name="Google Shape;114;g36247dbc32b_0_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36253125157_0_14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5" name="Google Shape;305;g36253125157_0_1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36253125157_0_15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3" name="Google Shape;313;g36253125157_0_15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36253125157_0_15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1" name="Google Shape;321;g36253125157_0_15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36253125157_0_16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0" name="Google Shape;330;g36253125157_0_16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36253125157_0_17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7" name="Google Shape;337;g36253125157_0_17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36253125157_0_18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44" name="Google Shape;344;g36253125157_0_18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36253125157_0_19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51" name="Google Shape;351;g36253125157_0_19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36253125157_0_20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59" name="Google Shape;359;g36253125157_0_20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4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66" name="Google Shape;366;p4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6247dbc32b_0_3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0" name="Google Shape;120;g36247dbc32b_0_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6247dbc32b_0_3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6" name="Google Shape;126;g36247dbc32b_0_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6247dbc32b_0_4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2" name="Google Shape;132;g36247dbc32b_0_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6247dbc32b_0_5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8" name="Google Shape;138;g36247dbc32b_0_5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6247dbc32b_0_5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4" name="Google Shape;144;g36247dbc32b_0_5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36247dbc32b_0_6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0" name="Google Shape;150;g36247dbc32b_0_6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4.png"/><Relationship Id="rId3" Type="http://schemas.openxmlformats.org/officeDocument/2006/relationships/image" Target="../media/image25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Diapositiva de título">
  <p:cSld name="1_Diapositiva de título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nterfaz de usuario gráfica, Texto, Aplicación&#10;&#10;Descripción generada automáticamente" id="16" name="Google Shape;16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5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59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" name="Google Shape;54;p59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" name="Google Shape;55;p5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5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5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60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60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1" name="Google Shape;61;p60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2" name="Google Shape;62;p60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3" name="Google Shape;63;p60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" name="Google Shape;64;p6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6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6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6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6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6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6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62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62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75" name="Google Shape;75;p62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6" name="Google Shape;76;p6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6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6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63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63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82" name="Google Shape;82;p63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83" name="Google Shape;83;p6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6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6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6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64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9" name="Google Shape;89;p6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6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6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65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65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5" name="Google Shape;95;p6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6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6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">
  <p:cSld name="Diseño personalizado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5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5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5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5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5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5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5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9" name="Google Shape;29;p5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5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Dos objetos">
  <p:cSld name="1_Dos objetos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oogle Shape;33;p5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Encabezado de sección">
  <p:cSld name="1_Encabezado de sección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027833" y="317431"/>
            <a:ext cx="811391" cy="7905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Encabezado de sección">
  <p:cSld name="2_Encabezado de secció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trón de fondo&#10;&#10;Descripción generada automáticamente" id="37" name="Google Shape;37;p5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38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54859" y="303050"/>
            <a:ext cx="855785" cy="8339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7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57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42" name="Google Shape;42;p5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5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5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58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58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8" name="Google Shape;48;p5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5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5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2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49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4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4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4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www.mongodb.com/try/download/community-kubernetes-operator" TargetMode="External"/><Relationship Id="rId4" Type="http://schemas.openxmlformats.org/officeDocument/2006/relationships/image" Target="../media/image1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png"/><Relationship Id="rId4" Type="http://schemas.openxmlformats.org/officeDocument/2006/relationships/image" Target="../media/image3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5.png"/><Relationship Id="rId4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s://www.mongodb.com/try/download/shell" TargetMode="External"/><Relationship Id="rId4" Type="http://schemas.openxmlformats.org/officeDocument/2006/relationships/image" Target="../media/image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5.png"/><Relationship Id="rId4" Type="http://schemas.openxmlformats.org/officeDocument/2006/relationships/image" Target="../media/image2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5.png"/><Relationship Id="rId4" Type="http://schemas.openxmlformats.org/officeDocument/2006/relationships/image" Target="../media/image32.png"/><Relationship Id="rId5" Type="http://schemas.openxmlformats.org/officeDocument/2006/relationships/image" Target="../media/image2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7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6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3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0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7154022c56_0_0"/>
          <p:cNvSpPr txBox="1"/>
          <p:nvPr/>
        </p:nvSpPr>
        <p:spPr>
          <a:xfrm>
            <a:off x="995425" y="2055150"/>
            <a:ext cx="10248300" cy="30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1" i="0" lang="es-CO" sz="4800" u="none" cap="none" strike="noStrike">
                <a:solidFill>
                  <a:srgbClr val="3F3F3F"/>
                </a:solidFill>
                <a:latin typeface="Work Sans"/>
                <a:ea typeface="Work Sans"/>
                <a:cs typeface="Work Sans"/>
                <a:sym typeface="Work Sans"/>
              </a:rPr>
              <a:t>Curso complementario Desarrollo de Back-end  con Node.js - MongoDB</a:t>
            </a:r>
            <a:endParaRPr b="1" i="0" sz="4800" u="none" cap="none" strike="noStrike">
              <a:solidFill>
                <a:srgbClr val="3F3F3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t/>
            </a:r>
            <a:endParaRPr b="1" i="0" sz="4800" u="none" cap="none" strike="noStrike">
              <a:solidFill>
                <a:srgbClr val="3F3F3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04" name="Google Shape;104;g37154022c56_0_0"/>
          <p:cNvSpPr txBox="1"/>
          <p:nvPr/>
        </p:nvSpPr>
        <p:spPr>
          <a:xfrm>
            <a:off x="5708229" y="4733550"/>
            <a:ext cx="5747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s-CO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22810019-1</a:t>
            </a:r>
            <a:endParaRPr b="1" i="0" sz="18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05" name="Google Shape;105;g37154022c56_0_0"/>
          <p:cNvSpPr txBox="1"/>
          <p:nvPr/>
        </p:nvSpPr>
        <p:spPr>
          <a:xfrm>
            <a:off x="840879" y="4733550"/>
            <a:ext cx="5747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es-CO" sz="18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ING  - DIEGO CASALLAS</a:t>
            </a:r>
            <a:endParaRPr b="1" sz="1800">
              <a:solidFill>
                <a:srgbClr val="00000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6247dbc32b_0_70"/>
          <p:cNvSpPr txBox="1"/>
          <p:nvPr>
            <p:ph type="title"/>
          </p:nvPr>
        </p:nvSpPr>
        <p:spPr>
          <a:xfrm>
            <a:off x="456236" y="110481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b="1" lang="es-CO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Bases de Datos No Relaciones</a:t>
            </a:r>
            <a:endParaRPr b="1"/>
          </a:p>
        </p:txBody>
      </p:sp>
      <p:sp>
        <p:nvSpPr>
          <p:cNvPr id="159" name="Google Shape;159;g36247dbc32b_0_70"/>
          <p:cNvSpPr txBox="1"/>
          <p:nvPr/>
        </p:nvSpPr>
        <p:spPr>
          <a:xfrm>
            <a:off x="600950" y="1683075"/>
            <a:ext cx="11418000" cy="3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s-CO" sz="46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⚙️ ¿Cómo Funciona MongoDB?</a:t>
            </a:r>
            <a:endParaRPr b="1" i="0" sz="46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s-CO" sz="21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4. Consultas y Agregaciones</a:t>
            </a:r>
            <a:endParaRPr b="0" i="0" sz="21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61950" lvl="0" marL="457200" marR="0" rtl="0" algn="l">
              <a:lnSpc>
                <a:spcPct val="115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Work Sans"/>
              <a:buChar char="●"/>
            </a:pPr>
            <a:r>
              <a:rPr b="0" i="0" lang="es-CO" sz="21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Usa un lenguaje similar a JavaScript:</a:t>
            </a:r>
            <a:endParaRPr b="0" i="0" sz="21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27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127000" marR="127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-CO" sz="2250" u="none" cap="none" strike="noStrike">
                <a:solidFill>
                  <a:srgbClr val="494949"/>
                </a:solidFill>
                <a:latin typeface="Roboto Mono"/>
                <a:ea typeface="Roboto Mono"/>
                <a:cs typeface="Roboto Mono"/>
                <a:sym typeface="Roboto Mono"/>
              </a:rPr>
              <a:t>db</a:t>
            </a:r>
            <a:r>
              <a:rPr b="0" i="0" lang="es-CO" sz="2250" u="none" cap="none" strike="noStrike">
                <a:solidFill>
                  <a:srgbClr val="383A42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b="0" i="0" lang="es-CO" sz="2250" u="none" cap="none" strike="noStrike">
                <a:solidFill>
                  <a:srgbClr val="494949"/>
                </a:solidFill>
                <a:latin typeface="Roboto Mono"/>
                <a:ea typeface="Roboto Mono"/>
                <a:cs typeface="Roboto Mono"/>
                <a:sym typeface="Roboto Mono"/>
              </a:rPr>
              <a:t>usuarios</a:t>
            </a:r>
            <a:r>
              <a:rPr b="0" i="0" lang="es-CO" sz="2250" u="none" cap="none" strike="noStrike">
                <a:solidFill>
                  <a:srgbClr val="383A42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b="0" i="0" lang="es-CO" sz="2250" u="none" cap="none" strike="noStrike">
                <a:solidFill>
                  <a:srgbClr val="4078F2"/>
                </a:solidFill>
                <a:latin typeface="Roboto Mono"/>
                <a:ea typeface="Roboto Mono"/>
                <a:cs typeface="Roboto Mono"/>
                <a:sym typeface="Roboto Mono"/>
              </a:rPr>
              <a:t>find</a:t>
            </a:r>
            <a:r>
              <a:rPr b="0" i="0" lang="es-CO" sz="2250" u="none" cap="none" strike="noStrike">
                <a:solidFill>
                  <a:srgbClr val="383A42"/>
                </a:solidFill>
                <a:latin typeface="Roboto Mono"/>
                <a:ea typeface="Roboto Mono"/>
                <a:cs typeface="Roboto Mono"/>
                <a:sym typeface="Roboto Mono"/>
              </a:rPr>
              <a:t>({</a:t>
            </a:r>
            <a:r>
              <a:rPr b="0" i="0" lang="es-CO" sz="2250" u="none" cap="none" strike="noStrike">
                <a:solidFill>
                  <a:srgbClr val="494949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s-CO" sz="2250" u="none" cap="none" strike="noStrike">
                <a:solidFill>
                  <a:srgbClr val="E45649"/>
                </a:solidFill>
                <a:latin typeface="Roboto Mono"/>
                <a:ea typeface="Roboto Mono"/>
                <a:cs typeface="Roboto Mono"/>
                <a:sym typeface="Roboto Mono"/>
              </a:rPr>
              <a:t>edad</a:t>
            </a:r>
            <a:r>
              <a:rPr b="0" i="0" lang="es-CO" sz="2250" u="none" cap="none" strike="noStrike">
                <a:solidFill>
                  <a:srgbClr val="4078F2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b="0" i="0" lang="es-CO" sz="2250" u="none" cap="none" strike="noStrike">
                <a:solidFill>
                  <a:srgbClr val="494949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s-CO" sz="2250" u="none" cap="none" strike="noStrike">
                <a:solidFill>
                  <a:srgbClr val="383A42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r>
              <a:rPr b="0" i="0" lang="es-CO" sz="2250" u="none" cap="none" strike="noStrike">
                <a:solidFill>
                  <a:srgbClr val="494949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s-CO" sz="2250" u="none" cap="none" strike="noStrike">
                <a:solidFill>
                  <a:srgbClr val="E45649"/>
                </a:solidFill>
                <a:latin typeface="Roboto Mono"/>
                <a:ea typeface="Roboto Mono"/>
                <a:cs typeface="Roboto Mono"/>
                <a:sym typeface="Roboto Mono"/>
              </a:rPr>
              <a:t>$gt</a:t>
            </a:r>
            <a:r>
              <a:rPr b="0" i="0" lang="es-CO" sz="2250" u="none" cap="none" strike="noStrike">
                <a:solidFill>
                  <a:srgbClr val="4078F2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b="0" i="0" lang="es-CO" sz="2250" u="none" cap="none" strike="noStrike">
                <a:solidFill>
                  <a:srgbClr val="494949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s-CO" sz="2250" u="none" cap="none" strike="noStrike">
                <a:solidFill>
                  <a:srgbClr val="B76B01"/>
                </a:solidFill>
                <a:latin typeface="Roboto Mono"/>
                <a:ea typeface="Roboto Mono"/>
                <a:cs typeface="Roboto Mono"/>
                <a:sym typeface="Roboto Mono"/>
              </a:rPr>
              <a:t>25</a:t>
            </a:r>
            <a:r>
              <a:rPr b="0" i="0" lang="es-CO" sz="2250" u="none" cap="none" strike="noStrike">
                <a:solidFill>
                  <a:srgbClr val="494949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s-CO" sz="2250" u="none" cap="none" strike="noStrike">
                <a:solidFill>
                  <a:srgbClr val="383A42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r>
              <a:rPr b="0" i="0" lang="es-CO" sz="2250" u="none" cap="none" strike="noStrike">
                <a:solidFill>
                  <a:srgbClr val="494949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s-CO" sz="2250" u="none" cap="none" strike="noStrike">
                <a:solidFill>
                  <a:srgbClr val="383A42"/>
                </a:solidFill>
                <a:latin typeface="Roboto Mono"/>
                <a:ea typeface="Roboto Mono"/>
                <a:cs typeface="Roboto Mono"/>
                <a:sym typeface="Roboto Mono"/>
              </a:rPr>
              <a:t>});</a:t>
            </a:r>
            <a:r>
              <a:rPr b="0" i="0" lang="es-CO" sz="2250" u="none" cap="none" strike="noStrike">
                <a:solidFill>
                  <a:srgbClr val="494949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1" lang="es-CO" sz="2250" u="none" cap="none" strike="noStrike">
                <a:solidFill>
                  <a:srgbClr val="A0A1A7"/>
                </a:solidFill>
                <a:latin typeface="Roboto Mono"/>
                <a:ea typeface="Roboto Mono"/>
                <a:cs typeface="Roboto Mono"/>
                <a:sym typeface="Roboto Mono"/>
              </a:rPr>
              <a:t>// Mayores de 25 años</a:t>
            </a:r>
            <a:endParaRPr b="0" i="1" sz="2250" u="none" cap="none" strike="noStrike">
              <a:solidFill>
                <a:srgbClr val="A0A1A7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27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6247dbc32b_0_76"/>
          <p:cNvSpPr txBox="1"/>
          <p:nvPr>
            <p:ph type="title"/>
          </p:nvPr>
        </p:nvSpPr>
        <p:spPr>
          <a:xfrm>
            <a:off x="456236" y="110481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b="1" lang="es-CO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Bases de Datos No Relaciones</a:t>
            </a:r>
            <a:endParaRPr b="1"/>
          </a:p>
        </p:txBody>
      </p:sp>
      <p:sp>
        <p:nvSpPr>
          <p:cNvPr id="165" name="Google Shape;165;g36247dbc32b_0_76"/>
          <p:cNvSpPr txBox="1"/>
          <p:nvPr/>
        </p:nvSpPr>
        <p:spPr>
          <a:xfrm>
            <a:off x="600950" y="1683075"/>
            <a:ext cx="11418000" cy="3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s-CO" sz="46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⚙️ ¿Cómo Funciona MongoDB?</a:t>
            </a:r>
            <a:endParaRPr b="1" i="0" sz="46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s-CO" sz="21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Agregación (similar a GROUP BY en SQL):</a:t>
            </a:r>
            <a:endParaRPr b="0" i="0" sz="21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61950" lvl="0" marL="457200" marR="0" rtl="0" algn="l">
              <a:lnSpc>
                <a:spcPct val="115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Work Sans"/>
              <a:buChar char="●"/>
            </a:pPr>
            <a:r>
              <a:rPr b="0" i="0" lang="es-CO" sz="21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Usa un lenguaje similar a JavaScript:</a:t>
            </a:r>
            <a:endParaRPr b="0" i="0" sz="21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27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127000" marR="127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-CO" sz="2250" u="none" cap="none" strike="noStrike">
                <a:solidFill>
                  <a:srgbClr val="494949"/>
                </a:solidFill>
                <a:latin typeface="Roboto Mono"/>
                <a:ea typeface="Roboto Mono"/>
                <a:cs typeface="Roboto Mono"/>
                <a:sym typeface="Roboto Mono"/>
              </a:rPr>
              <a:t>db</a:t>
            </a:r>
            <a:r>
              <a:rPr b="0" i="0" lang="es-CO" sz="2250" u="none" cap="none" strike="noStrike">
                <a:solidFill>
                  <a:srgbClr val="383A42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b="0" i="0" lang="es-CO" sz="2250" u="none" cap="none" strike="noStrike">
                <a:solidFill>
                  <a:srgbClr val="494949"/>
                </a:solidFill>
                <a:latin typeface="Roboto Mono"/>
                <a:ea typeface="Roboto Mono"/>
                <a:cs typeface="Roboto Mono"/>
                <a:sym typeface="Roboto Mono"/>
              </a:rPr>
              <a:t>ventas</a:t>
            </a:r>
            <a:r>
              <a:rPr b="0" i="0" lang="es-CO" sz="2250" u="none" cap="none" strike="noStrike">
                <a:solidFill>
                  <a:srgbClr val="383A42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b="0" i="0" lang="es-CO" sz="2250" u="none" cap="none" strike="noStrike">
                <a:solidFill>
                  <a:srgbClr val="4078F2"/>
                </a:solidFill>
                <a:latin typeface="Roboto Mono"/>
                <a:ea typeface="Roboto Mono"/>
                <a:cs typeface="Roboto Mono"/>
                <a:sym typeface="Roboto Mono"/>
              </a:rPr>
              <a:t>aggregate</a:t>
            </a:r>
            <a:r>
              <a:rPr b="0" i="0" lang="es-CO" sz="2250" u="none" cap="none" strike="noStrike">
                <a:solidFill>
                  <a:srgbClr val="383A42"/>
                </a:solidFill>
                <a:latin typeface="Roboto Mono"/>
                <a:ea typeface="Roboto Mono"/>
                <a:cs typeface="Roboto Mono"/>
                <a:sym typeface="Roboto Mono"/>
              </a:rPr>
              <a:t>([</a:t>
            </a:r>
            <a:endParaRPr b="0" i="0" sz="2250" u="none" cap="none" strike="noStrike">
              <a:solidFill>
                <a:srgbClr val="49494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127000" marR="127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-CO" sz="2250" u="none" cap="none" strike="noStrike">
                <a:solidFill>
                  <a:srgbClr val="494949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b="0" i="0" lang="es-CO" sz="2250" u="none" cap="none" strike="noStrike">
                <a:solidFill>
                  <a:srgbClr val="383A42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r>
              <a:rPr b="0" i="0" lang="es-CO" sz="2250" u="none" cap="none" strike="noStrike">
                <a:solidFill>
                  <a:srgbClr val="494949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s-CO" sz="2250" u="none" cap="none" strike="noStrike">
                <a:solidFill>
                  <a:srgbClr val="E45649"/>
                </a:solidFill>
                <a:latin typeface="Roboto Mono"/>
                <a:ea typeface="Roboto Mono"/>
                <a:cs typeface="Roboto Mono"/>
                <a:sym typeface="Roboto Mono"/>
              </a:rPr>
              <a:t>$group</a:t>
            </a:r>
            <a:r>
              <a:rPr b="0" i="0" lang="es-CO" sz="2250" u="none" cap="none" strike="noStrike">
                <a:solidFill>
                  <a:srgbClr val="4078F2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b="0" i="0" lang="es-CO" sz="2250" u="none" cap="none" strike="noStrike">
                <a:solidFill>
                  <a:srgbClr val="494949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s-CO" sz="2250" u="none" cap="none" strike="noStrike">
                <a:solidFill>
                  <a:srgbClr val="383A42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r>
              <a:rPr b="0" i="0" lang="es-CO" sz="2250" u="none" cap="none" strike="noStrike">
                <a:solidFill>
                  <a:srgbClr val="494949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s-CO" sz="2250" u="none" cap="none" strike="noStrike">
                <a:solidFill>
                  <a:srgbClr val="E45649"/>
                </a:solidFill>
                <a:latin typeface="Roboto Mono"/>
                <a:ea typeface="Roboto Mono"/>
                <a:cs typeface="Roboto Mono"/>
                <a:sym typeface="Roboto Mono"/>
              </a:rPr>
              <a:t>_id</a:t>
            </a:r>
            <a:r>
              <a:rPr b="0" i="0" lang="es-CO" sz="2250" u="none" cap="none" strike="noStrike">
                <a:solidFill>
                  <a:srgbClr val="4078F2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b="0" i="0" lang="es-CO" sz="2250" u="none" cap="none" strike="noStrike">
                <a:solidFill>
                  <a:srgbClr val="494949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s-CO" sz="2250" u="none" cap="none" strike="noStrike">
                <a:solidFill>
                  <a:srgbClr val="50A14F"/>
                </a:solidFill>
                <a:latin typeface="Roboto Mono"/>
                <a:ea typeface="Roboto Mono"/>
                <a:cs typeface="Roboto Mono"/>
                <a:sym typeface="Roboto Mono"/>
              </a:rPr>
              <a:t>"$producto"</a:t>
            </a:r>
            <a:r>
              <a:rPr b="0" i="0" lang="es-CO" sz="2250" u="none" cap="none" strike="noStrike">
                <a:solidFill>
                  <a:srgbClr val="383A42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b="0" i="0" lang="es-CO" sz="2250" u="none" cap="none" strike="noStrike">
                <a:solidFill>
                  <a:srgbClr val="494949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s-CO" sz="2250" u="none" cap="none" strike="noStrike">
                <a:solidFill>
                  <a:srgbClr val="E45649"/>
                </a:solidFill>
                <a:latin typeface="Roboto Mono"/>
                <a:ea typeface="Roboto Mono"/>
                <a:cs typeface="Roboto Mono"/>
                <a:sym typeface="Roboto Mono"/>
              </a:rPr>
              <a:t>total</a:t>
            </a:r>
            <a:r>
              <a:rPr b="0" i="0" lang="es-CO" sz="2250" u="none" cap="none" strike="noStrike">
                <a:solidFill>
                  <a:srgbClr val="4078F2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b="0" i="0" lang="es-CO" sz="2250" u="none" cap="none" strike="noStrike">
                <a:solidFill>
                  <a:srgbClr val="494949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s-CO" sz="2250" u="none" cap="none" strike="noStrike">
                <a:solidFill>
                  <a:srgbClr val="383A42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r>
              <a:rPr b="0" i="0" lang="es-CO" sz="2250" u="none" cap="none" strike="noStrike">
                <a:solidFill>
                  <a:srgbClr val="494949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s-CO" sz="2250" u="none" cap="none" strike="noStrike">
                <a:solidFill>
                  <a:srgbClr val="E45649"/>
                </a:solidFill>
                <a:latin typeface="Roboto Mono"/>
                <a:ea typeface="Roboto Mono"/>
                <a:cs typeface="Roboto Mono"/>
                <a:sym typeface="Roboto Mono"/>
              </a:rPr>
              <a:t>$sum</a:t>
            </a:r>
            <a:r>
              <a:rPr b="0" i="0" lang="es-CO" sz="2250" u="none" cap="none" strike="noStrike">
                <a:solidFill>
                  <a:srgbClr val="4078F2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b="0" i="0" lang="es-CO" sz="2250" u="none" cap="none" strike="noStrike">
                <a:solidFill>
                  <a:srgbClr val="494949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s-CO" sz="2250" u="none" cap="none" strike="noStrike">
                <a:solidFill>
                  <a:srgbClr val="50A14F"/>
                </a:solidFill>
                <a:latin typeface="Roboto Mono"/>
                <a:ea typeface="Roboto Mono"/>
                <a:cs typeface="Roboto Mono"/>
                <a:sym typeface="Roboto Mono"/>
              </a:rPr>
              <a:t>"$cantidad"</a:t>
            </a:r>
            <a:r>
              <a:rPr b="0" i="0" lang="es-CO" sz="2250" u="none" cap="none" strike="noStrike">
                <a:solidFill>
                  <a:srgbClr val="494949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s-CO" sz="2250" u="none" cap="none" strike="noStrike">
                <a:solidFill>
                  <a:srgbClr val="383A42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r>
              <a:rPr b="0" i="0" lang="es-CO" sz="2250" u="none" cap="none" strike="noStrike">
                <a:solidFill>
                  <a:srgbClr val="494949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s-CO" sz="2250" u="none" cap="none" strike="noStrike">
                <a:solidFill>
                  <a:srgbClr val="383A42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r>
              <a:rPr b="0" i="0" lang="es-CO" sz="2250" u="none" cap="none" strike="noStrike">
                <a:solidFill>
                  <a:srgbClr val="494949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s-CO" sz="2250" u="none" cap="none" strike="noStrike">
                <a:solidFill>
                  <a:srgbClr val="383A42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b="0" i="0" sz="2250" u="none" cap="none" strike="noStrike">
              <a:solidFill>
                <a:srgbClr val="49494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127000" marR="127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-CO" sz="2250" u="none" cap="none" strike="noStrike">
                <a:solidFill>
                  <a:srgbClr val="383A42"/>
                </a:solidFill>
                <a:latin typeface="Roboto Mono"/>
                <a:ea typeface="Roboto Mono"/>
                <a:cs typeface="Roboto Mono"/>
                <a:sym typeface="Roboto Mono"/>
              </a:rPr>
              <a:t>]);</a:t>
            </a:r>
            <a:endParaRPr b="0" i="0" sz="2250" u="none" cap="none" strike="noStrike">
              <a:solidFill>
                <a:srgbClr val="383A4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127000" marR="127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250" u="none" cap="none" strike="noStrike">
              <a:solidFill>
                <a:srgbClr val="49494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27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36247dbc32b_0_82"/>
          <p:cNvSpPr txBox="1"/>
          <p:nvPr>
            <p:ph type="title"/>
          </p:nvPr>
        </p:nvSpPr>
        <p:spPr>
          <a:xfrm>
            <a:off x="456236" y="110481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b="1" lang="es-CO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Bases de Datos No Relaciones</a:t>
            </a:r>
            <a:endParaRPr b="1"/>
          </a:p>
        </p:txBody>
      </p:sp>
      <p:sp>
        <p:nvSpPr>
          <p:cNvPr id="171" name="Google Shape;171;g36247dbc32b_0_82"/>
          <p:cNvSpPr txBox="1"/>
          <p:nvPr/>
        </p:nvSpPr>
        <p:spPr>
          <a:xfrm>
            <a:off x="600950" y="1683075"/>
            <a:ext cx="11418000" cy="3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s-CO" sz="40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🛠 Tecnologías Clave Utilizadas en MongoDB</a:t>
            </a:r>
            <a:endParaRPr b="1" i="0" sz="40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127000" marR="127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250" u="none" cap="none" strike="noStrike">
              <a:solidFill>
                <a:srgbClr val="49494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27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graphicFrame>
        <p:nvGraphicFramePr>
          <p:cNvPr id="172" name="Google Shape;172;g36247dbc32b_0_82"/>
          <p:cNvGraphicFramePr/>
          <p:nvPr/>
        </p:nvGraphicFramePr>
        <p:xfrm>
          <a:off x="456225" y="2743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{025B59BF-10CF-4B50-9C05-E4165A3F0D01}</a:tableStyleId>
              </a:tblPr>
              <a:tblGrid>
                <a:gridCol w="4640400"/>
                <a:gridCol w="6832150"/>
              </a:tblGrid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50"/>
                        <a:buFont typeface="Arial"/>
                        <a:buNone/>
                      </a:pPr>
                      <a:r>
                        <a:rPr b="1" lang="es-CO" sz="1750" u="none" cap="none" strike="noStrike">
                          <a:solidFill>
                            <a:srgbClr val="404040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Tecnología</a:t>
                      </a:r>
                      <a:endParaRPr b="1" sz="1750" u="none" cap="none" strike="noStrike">
                        <a:solidFill>
                          <a:srgbClr val="404040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5250" marB="95250" marR="95250" marL="91425">
                    <a:lnB cap="flat" cmpd="sng" w="9525">
                      <a:solidFill>
                        <a:srgbClr val="BBBBB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50"/>
                        <a:buFont typeface="Arial"/>
                        <a:buNone/>
                      </a:pPr>
                      <a:r>
                        <a:rPr b="1" lang="es-CO" sz="1750" u="none" cap="none" strike="noStrike">
                          <a:solidFill>
                            <a:srgbClr val="404040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Función</a:t>
                      </a:r>
                      <a:endParaRPr b="1" sz="1750" u="none" cap="none" strike="noStrike">
                        <a:solidFill>
                          <a:srgbClr val="404040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5250" marB="95250" marR="95250" marL="95250">
                    <a:lnB cap="flat" cmpd="sng" w="9525">
                      <a:solidFill>
                        <a:srgbClr val="BBBBB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50"/>
                        <a:buFont typeface="Arial"/>
                        <a:buNone/>
                      </a:pPr>
                      <a:r>
                        <a:rPr lang="es-CO" sz="1750" u="none" cap="none" strike="noStrike">
                          <a:solidFill>
                            <a:srgbClr val="404040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BSON</a:t>
                      </a:r>
                      <a:endParaRPr sz="1750" u="none" cap="none" strike="noStrike">
                        <a:solidFill>
                          <a:srgbClr val="404040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5250" marB="95250" marR="95250" marL="91425">
                    <a:lnT cap="flat" cmpd="sng" w="9525">
                      <a:solidFill>
                        <a:srgbClr val="BBBBB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5E5E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50"/>
                        <a:buFont typeface="Arial"/>
                        <a:buNone/>
                      </a:pPr>
                      <a:r>
                        <a:rPr lang="es-CO" sz="1750" u="none" cap="none" strike="noStrike">
                          <a:solidFill>
                            <a:srgbClr val="404040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Formato binario de JSON para almacenamiento eficiente.</a:t>
                      </a:r>
                      <a:endParaRPr sz="1750" u="none" cap="none" strike="noStrike">
                        <a:solidFill>
                          <a:srgbClr val="404040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5250" marB="95250" marR="95250" marL="95250">
                    <a:lnT cap="flat" cmpd="sng" w="9525">
                      <a:solidFill>
                        <a:srgbClr val="BBBBB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5E5E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50"/>
                        <a:buFont typeface="Arial"/>
                        <a:buNone/>
                      </a:pPr>
                      <a:r>
                        <a:rPr lang="es-CO" sz="1750" u="none" cap="none" strike="noStrike">
                          <a:solidFill>
                            <a:srgbClr val="404040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WiredTiger</a:t>
                      </a:r>
                      <a:endParaRPr sz="1750" u="none" cap="none" strike="noStrike">
                        <a:solidFill>
                          <a:srgbClr val="404040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5250" marB="95250" marR="95250" marL="91425">
                    <a:lnT cap="flat" cmpd="sng" w="9525">
                      <a:solidFill>
                        <a:srgbClr val="E5E5E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5E5E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50"/>
                        <a:buFont typeface="Arial"/>
                        <a:buNone/>
                      </a:pPr>
                      <a:r>
                        <a:rPr lang="es-CO" sz="1750" u="none" cap="none" strike="noStrike">
                          <a:solidFill>
                            <a:srgbClr val="404040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Motor de almacenamiento para alta concurrencia y compresión.</a:t>
                      </a:r>
                      <a:endParaRPr sz="1750" u="none" cap="none" strike="noStrike">
                        <a:solidFill>
                          <a:srgbClr val="404040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5250" marB="95250" marR="95250" marL="95250">
                    <a:lnT cap="flat" cmpd="sng" w="9525">
                      <a:solidFill>
                        <a:srgbClr val="E5E5E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5E5E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50"/>
                        <a:buFont typeface="Arial"/>
                        <a:buNone/>
                      </a:pPr>
                      <a:r>
                        <a:rPr lang="es-CO" sz="1750" u="none" cap="none" strike="noStrike">
                          <a:solidFill>
                            <a:srgbClr val="404040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Sharding</a:t>
                      </a:r>
                      <a:endParaRPr sz="1750" u="none" cap="none" strike="noStrike">
                        <a:solidFill>
                          <a:srgbClr val="404040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5250" marB="95250" marR="95250" marL="91425">
                    <a:lnT cap="flat" cmpd="sng" w="9525">
                      <a:solidFill>
                        <a:srgbClr val="E5E5E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5E5E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50"/>
                        <a:buFont typeface="Arial"/>
                        <a:buNone/>
                      </a:pPr>
                      <a:r>
                        <a:rPr lang="es-CO" sz="1750" u="none" cap="none" strike="noStrike">
                          <a:solidFill>
                            <a:srgbClr val="404040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Particionamiento horizontal para distribuir datos en clusters.</a:t>
                      </a:r>
                      <a:endParaRPr sz="1750" u="none" cap="none" strike="noStrike">
                        <a:solidFill>
                          <a:srgbClr val="404040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5250" marB="95250" marR="95250" marL="95250">
                    <a:lnT cap="flat" cmpd="sng" w="9525">
                      <a:solidFill>
                        <a:srgbClr val="E5E5E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5E5E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50"/>
                        <a:buFont typeface="Arial"/>
                        <a:buNone/>
                      </a:pPr>
                      <a:r>
                        <a:rPr lang="es-CO" sz="1750" u="none" cap="none" strike="noStrike">
                          <a:solidFill>
                            <a:srgbClr val="404040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Replica Sets</a:t>
                      </a:r>
                      <a:endParaRPr sz="1750" u="none" cap="none" strike="noStrike">
                        <a:solidFill>
                          <a:srgbClr val="404040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5250" marB="95250" marR="95250" marL="91425">
                    <a:lnT cap="flat" cmpd="sng" w="9525">
                      <a:solidFill>
                        <a:srgbClr val="E5E5E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5E5E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50"/>
                        <a:buFont typeface="Arial"/>
                        <a:buNone/>
                      </a:pPr>
                      <a:r>
                        <a:rPr lang="es-CO" sz="1750" u="none" cap="none" strike="noStrike">
                          <a:solidFill>
                            <a:srgbClr val="404040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Grupos de servidores que mantienen copias sincronizadas (alta disponibilidad).</a:t>
                      </a:r>
                      <a:endParaRPr sz="1750" u="none" cap="none" strike="noStrike">
                        <a:solidFill>
                          <a:srgbClr val="404040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5250" marB="95250" marR="95250" marL="95250">
                    <a:lnT cap="flat" cmpd="sng" w="9525">
                      <a:solidFill>
                        <a:srgbClr val="E5E5E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5E5E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50"/>
                        <a:buFont typeface="Arial"/>
                        <a:buNone/>
                      </a:pPr>
                      <a:r>
                        <a:rPr lang="es-CO" sz="1750" u="none" cap="none" strike="noStrike">
                          <a:solidFill>
                            <a:srgbClr val="404040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MongoDB Atlas</a:t>
                      </a:r>
                      <a:endParaRPr sz="1750" u="none" cap="none" strike="noStrike">
                        <a:solidFill>
                          <a:srgbClr val="404040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5250" marB="95250" marR="95250" marL="91425">
                    <a:lnT cap="flat" cmpd="sng" w="9525">
                      <a:solidFill>
                        <a:srgbClr val="E5E5E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5E5E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50"/>
                        <a:buFont typeface="Arial"/>
                        <a:buNone/>
                      </a:pPr>
                      <a:r>
                        <a:rPr lang="es-CO" sz="1750" u="none" cap="none" strike="noStrike">
                          <a:solidFill>
                            <a:srgbClr val="404040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Servicio en la nube (DBaaS) para despliegue automático.</a:t>
                      </a:r>
                      <a:endParaRPr sz="1750" u="none" cap="none" strike="noStrike">
                        <a:solidFill>
                          <a:srgbClr val="404040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5250" marB="95250" marR="95250" marL="95250">
                    <a:lnT cap="flat" cmpd="sng" w="9525">
                      <a:solidFill>
                        <a:srgbClr val="E5E5E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5E5E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50"/>
                        <a:buFont typeface="Arial"/>
                        <a:buNone/>
                      </a:pPr>
                      <a:r>
                        <a:rPr lang="es-CO" sz="1750" u="none" cap="none" strike="noStrike">
                          <a:solidFill>
                            <a:srgbClr val="404040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MongoDB Compass</a:t>
                      </a:r>
                      <a:endParaRPr sz="1750" u="none" cap="none" strike="noStrike">
                        <a:solidFill>
                          <a:srgbClr val="404040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5250" marB="95250" marR="95250" marL="91425">
                    <a:lnT cap="flat" cmpd="sng" w="9525">
                      <a:solidFill>
                        <a:srgbClr val="E5E5E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5E5E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50"/>
                        <a:buFont typeface="Arial"/>
                        <a:buNone/>
                      </a:pPr>
                      <a:r>
                        <a:rPr lang="es-CO" sz="1750" u="none" cap="none" strike="noStrike">
                          <a:solidFill>
                            <a:srgbClr val="404040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Interfaz gráfica (GUI) para administración visual.</a:t>
                      </a:r>
                      <a:endParaRPr sz="1750" u="none" cap="none" strike="noStrike">
                        <a:solidFill>
                          <a:srgbClr val="404040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5250" marB="95250" marR="95250" marL="95250">
                    <a:lnT cap="flat" cmpd="sng" w="9525">
                      <a:solidFill>
                        <a:srgbClr val="E5E5E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5E5E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36247dbc32b_0_89"/>
          <p:cNvSpPr txBox="1"/>
          <p:nvPr>
            <p:ph type="title"/>
          </p:nvPr>
        </p:nvSpPr>
        <p:spPr>
          <a:xfrm>
            <a:off x="456236" y="110481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b="1" lang="es-CO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Bases de Datos No Relaciones</a:t>
            </a:r>
            <a:endParaRPr b="1"/>
          </a:p>
        </p:txBody>
      </p:sp>
      <p:sp>
        <p:nvSpPr>
          <p:cNvPr id="178" name="Google Shape;178;g36247dbc32b_0_89"/>
          <p:cNvSpPr txBox="1"/>
          <p:nvPr/>
        </p:nvSpPr>
        <p:spPr>
          <a:xfrm>
            <a:off x="600950" y="1683075"/>
            <a:ext cx="11418000" cy="3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s-CO" sz="35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🔍 Comparación con Otras Bases de Datos NoSQL</a:t>
            </a:r>
            <a:endParaRPr b="1" i="0" sz="35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127000" marR="127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250" u="none" cap="none" strike="noStrike">
              <a:solidFill>
                <a:srgbClr val="49494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27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graphicFrame>
        <p:nvGraphicFramePr>
          <p:cNvPr id="179" name="Google Shape;179;g36247dbc32b_0_89"/>
          <p:cNvGraphicFramePr/>
          <p:nvPr/>
        </p:nvGraphicFramePr>
        <p:xfrm>
          <a:off x="456225" y="2743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{025B59BF-10CF-4B50-9C05-E4165A3F0D01}</a:tableStyleId>
              </a:tblPr>
              <a:tblGrid>
                <a:gridCol w="2117900"/>
                <a:gridCol w="3118225"/>
                <a:gridCol w="3118225"/>
                <a:gridCol w="3118225"/>
              </a:tblGrid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50"/>
                        <a:buFont typeface="Arial"/>
                        <a:buNone/>
                      </a:pPr>
                      <a:r>
                        <a:rPr b="1" lang="es-CO" sz="1550" u="none" cap="none" strike="noStrike">
                          <a:solidFill>
                            <a:srgbClr val="404040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Criterio</a:t>
                      </a:r>
                      <a:endParaRPr b="1" sz="1550" u="none" cap="none" strike="noStrike">
                        <a:solidFill>
                          <a:srgbClr val="404040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5250" marB="95250" marR="95250" marL="91425">
                    <a:lnB cap="flat" cmpd="sng" w="9525">
                      <a:solidFill>
                        <a:srgbClr val="BBBBB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50"/>
                        <a:buFont typeface="Arial"/>
                        <a:buNone/>
                      </a:pPr>
                      <a:r>
                        <a:rPr b="1" lang="es-CO" sz="1550" u="none" cap="none" strike="noStrike">
                          <a:solidFill>
                            <a:srgbClr val="404040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MongoDB</a:t>
                      </a:r>
                      <a:endParaRPr b="1" sz="1550" u="none" cap="none" strike="noStrike">
                        <a:solidFill>
                          <a:srgbClr val="404040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5250" marB="95250" marR="95250" marL="95250">
                    <a:lnB cap="flat" cmpd="sng" w="9525">
                      <a:solidFill>
                        <a:srgbClr val="BBBBB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50"/>
                        <a:buFont typeface="Arial"/>
                        <a:buNone/>
                      </a:pPr>
                      <a:r>
                        <a:rPr b="1" lang="es-CO" sz="1550" u="none" cap="none" strike="noStrike">
                          <a:solidFill>
                            <a:srgbClr val="404040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Redis</a:t>
                      </a:r>
                      <a:endParaRPr b="1" sz="1550" u="none" cap="none" strike="noStrike">
                        <a:solidFill>
                          <a:srgbClr val="404040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5250" marB="95250" marR="95250" marL="95250">
                    <a:lnB cap="flat" cmpd="sng" w="9525">
                      <a:solidFill>
                        <a:srgbClr val="BBBBB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50"/>
                        <a:buFont typeface="Arial"/>
                        <a:buNone/>
                      </a:pPr>
                      <a:r>
                        <a:rPr b="1" lang="es-CO" sz="1550" u="none" cap="none" strike="noStrike">
                          <a:solidFill>
                            <a:srgbClr val="404040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Cassandra</a:t>
                      </a:r>
                      <a:endParaRPr b="1" sz="1550" u="none" cap="none" strike="noStrike">
                        <a:solidFill>
                          <a:srgbClr val="404040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5250" marB="95250" marR="95250" marL="95250">
                    <a:lnB cap="flat" cmpd="sng" w="9525">
                      <a:solidFill>
                        <a:srgbClr val="BBBBB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50"/>
                        <a:buFont typeface="Arial"/>
                        <a:buNone/>
                      </a:pPr>
                      <a:r>
                        <a:rPr lang="es-CO" sz="1550" u="none" cap="none" strike="noStrike">
                          <a:solidFill>
                            <a:srgbClr val="404040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Modelo</a:t>
                      </a:r>
                      <a:endParaRPr sz="1550" u="none" cap="none" strike="noStrike">
                        <a:solidFill>
                          <a:srgbClr val="404040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5250" marB="95250" marR="95250" marL="91425">
                    <a:lnT cap="flat" cmpd="sng" w="9525">
                      <a:solidFill>
                        <a:srgbClr val="BBBBB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5E5E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50"/>
                        <a:buFont typeface="Arial"/>
                        <a:buNone/>
                      </a:pPr>
                      <a:r>
                        <a:rPr lang="es-CO" sz="1550" u="none" cap="none" strike="noStrike">
                          <a:solidFill>
                            <a:srgbClr val="404040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Documentos</a:t>
                      </a:r>
                      <a:endParaRPr sz="1550" u="none" cap="none" strike="noStrike">
                        <a:solidFill>
                          <a:srgbClr val="404040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5250" marB="95250" marR="95250" marL="95250">
                    <a:lnT cap="flat" cmpd="sng" w="9525">
                      <a:solidFill>
                        <a:srgbClr val="BBBBB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5E5E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50"/>
                        <a:buFont typeface="Arial"/>
                        <a:buNone/>
                      </a:pPr>
                      <a:r>
                        <a:rPr lang="es-CO" sz="1550" u="none" cap="none" strike="noStrike">
                          <a:solidFill>
                            <a:srgbClr val="404040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Clave-Valor</a:t>
                      </a:r>
                      <a:endParaRPr sz="1550" u="none" cap="none" strike="noStrike">
                        <a:solidFill>
                          <a:srgbClr val="404040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5250" marB="95250" marR="95250" marL="95250">
                    <a:lnT cap="flat" cmpd="sng" w="9525">
                      <a:solidFill>
                        <a:srgbClr val="BBBBB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5E5E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50"/>
                        <a:buFont typeface="Arial"/>
                        <a:buNone/>
                      </a:pPr>
                      <a:r>
                        <a:rPr lang="es-CO" sz="1550" u="none" cap="none" strike="noStrike">
                          <a:solidFill>
                            <a:srgbClr val="404040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Columnas</a:t>
                      </a:r>
                      <a:endParaRPr sz="1550" u="none" cap="none" strike="noStrike">
                        <a:solidFill>
                          <a:srgbClr val="404040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5250" marB="95250" marR="95250" marL="95250">
                    <a:lnT cap="flat" cmpd="sng" w="9525">
                      <a:solidFill>
                        <a:srgbClr val="BBBBB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5E5E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50"/>
                        <a:buFont typeface="Arial"/>
                        <a:buNone/>
                      </a:pPr>
                      <a:r>
                        <a:rPr lang="es-CO" sz="1550" u="none" cap="none" strike="noStrike">
                          <a:solidFill>
                            <a:srgbClr val="404040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Escalabilidad</a:t>
                      </a:r>
                      <a:endParaRPr sz="1550" u="none" cap="none" strike="noStrike">
                        <a:solidFill>
                          <a:srgbClr val="404040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5250" marB="95250" marR="95250" marL="91425">
                    <a:lnT cap="flat" cmpd="sng" w="9525">
                      <a:solidFill>
                        <a:srgbClr val="E5E5E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5E5E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50"/>
                        <a:buFont typeface="Arial"/>
                        <a:buNone/>
                      </a:pPr>
                      <a:r>
                        <a:rPr lang="es-CO" sz="1550" u="none" cap="none" strike="noStrike">
                          <a:solidFill>
                            <a:srgbClr val="404040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Horizontal (Sharding)</a:t>
                      </a:r>
                      <a:endParaRPr sz="1550" u="none" cap="none" strike="noStrike">
                        <a:solidFill>
                          <a:srgbClr val="404040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5250" marB="95250" marR="95250" marL="95250">
                    <a:lnT cap="flat" cmpd="sng" w="9525">
                      <a:solidFill>
                        <a:srgbClr val="E5E5E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5E5E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50"/>
                        <a:buFont typeface="Arial"/>
                        <a:buNone/>
                      </a:pPr>
                      <a:r>
                        <a:rPr lang="es-CO" sz="1550" u="none" cap="none" strike="noStrike">
                          <a:solidFill>
                            <a:srgbClr val="404040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Vertical/Horizontal</a:t>
                      </a:r>
                      <a:endParaRPr sz="1550" u="none" cap="none" strike="noStrike">
                        <a:solidFill>
                          <a:srgbClr val="404040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5250" marB="95250" marR="95250" marL="95250">
                    <a:lnT cap="flat" cmpd="sng" w="9525">
                      <a:solidFill>
                        <a:srgbClr val="E5E5E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5E5E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50"/>
                        <a:buFont typeface="Arial"/>
                        <a:buNone/>
                      </a:pPr>
                      <a:r>
                        <a:rPr lang="es-CO" sz="1550" u="none" cap="none" strike="noStrike">
                          <a:solidFill>
                            <a:srgbClr val="404040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Horizontal</a:t>
                      </a:r>
                      <a:endParaRPr sz="1550" u="none" cap="none" strike="noStrike">
                        <a:solidFill>
                          <a:srgbClr val="404040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5250" marB="95250" marR="95250" marL="95250">
                    <a:lnT cap="flat" cmpd="sng" w="9525">
                      <a:solidFill>
                        <a:srgbClr val="E5E5E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5E5E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50"/>
                        <a:buFont typeface="Arial"/>
                        <a:buNone/>
                      </a:pPr>
                      <a:r>
                        <a:rPr lang="es-CO" sz="1550" u="none" cap="none" strike="noStrike">
                          <a:solidFill>
                            <a:srgbClr val="404040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Lenguaje</a:t>
                      </a:r>
                      <a:endParaRPr sz="1550" u="none" cap="none" strike="noStrike">
                        <a:solidFill>
                          <a:srgbClr val="404040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5250" marB="95250" marR="95250" marL="91425">
                    <a:lnT cap="flat" cmpd="sng" w="9525">
                      <a:solidFill>
                        <a:srgbClr val="E5E5E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5E5E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50"/>
                        <a:buFont typeface="Arial"/>
                        <a:buNone/>
                      </a:pPr>
                      <a:r>
                        <a:rPr lang="es-CO" sz="1550" u="none" cap="none" strike="noStrike">
                          <a:solidFill>
                            <a:srgbClr val="404040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JavaScript-like</a:t>
                      </a:r>
                      <a:endParaRPr sz="1550" u="none" cap="none" strike="noStrike">
                        <a:solidFill>
                          <a:srgbClr val="404040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5250" marB="95250" marR="95250" marL="95250">
                    <a:lnT cap="flat" cmpd="sng" w="9525">
                      <a:solidFill>
                        <a:srgbClr val="E5E5E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5E5E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50"/>
                        <a:buFont typeface="Arial"/>
                        <a:buNone/>
                      </a:pPr>
                      <a:r>
                        <a:rPr lang="es-CO" sz="1550" u="none" cap="none" strike="noStrike">
                          <a:solidFill>
                            <a:srgbClr val="404040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Comandos propios</a:t>
                      </a:r>
                      <a:endParaRPr sz="1550" u="none" cap="none" strike="noStrike">
                        <a:solidFill>
                          <a:srgbClr val="404040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5250" marB="95250" marR="95250" marL="95250">
                    <a:lnT cap="flat" cmpd="sng" w="9525">
                      <a:solidFill>
                        <a:srgbClr val="E5E5E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5E5E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50"/>
                        <a:buFont typeface="Arial"/>
                        <a:buNone/>
                      </a:pPr>
                      <a:r>
                        <a:rPr lang="es-CO" sz="1550" u="none" cap="none" strike="noStrike">
                          <a:solidFill>
                            <a:srgbClr val="404040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CQL (similar a SQL)</a:t>
                      </a:r>
                      <a:endParaRPr sz="1550" u="none" cap="none" strike="noStrike">
                        <a:solidFill>
                          <a:srgbClr val="404040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5250" marB="95250" marR="95250" marL="95250">
                    <a:lnT cap="flat" cmpd="sng" w="9525">
                      <a:solidFill>
                        <a:srgbClr val="E5E5E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5E5E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50"/>
                        <a:buFont typeface="Arial"/>
                        <a:buNone/>
                      </a:pPr>
                      <a:r>
                        <a:rPr lang="es-CO" sz="1550" u="none" cap="none" strike="noStrike">
                          <a:solidFill>
                            <a:srgbClr val="404040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Caso de Uso</a:t>
                      </a:r>
                      <a:endParaRPr sz="1550" u="none" cap="none" strike="noStrike">
                        <a:solidFill>
                          <a:srgbClr val="404040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5250" marB="95250" marR="95250" marL="91425">
                    <a:lnT cap="flat" cmpd="sng" w="9525">
                      <a:solidFill>
                        <a:srgbClr val="E5E5E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5E5E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50"/>
                        <a:buFont typeface="Arial"/>
                        <a:buNone/>
                      </a:pPr>
                      <a:r>
                        <a:rPr lang="es-CO" sz="1550" u="none" cap="none" strike="noStrike">
                          <a:solidFill>
                            <a:srgbClr val="404040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Apps web, CMS</a:t>
                      </a:r>
                      <a:endParaRPr sz="1550" u="none" cap="none" strike="noStrike">
                        <a:solidFill>
                          <a:srgbClr val="404040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5250" marB="95250" marR="95250" marL="95250">
                    <a:lnT cap="flat" cmpd="sng" w="9525">
                      <a:solidFill>
                        <a:srgbClr val="E5E5E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5E5E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50"/>
                        <a:buFont typeface="Arial"/>
                        <a:buNone/>
                      </a:pPr>
                      <a:r>
                        <a:rPr lang="es-CO" sz="1550" u="none" cap="none" strike="noStrike">
                          <a:solidFill>
                            <a:srgbClr val="404040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Caché, Mensajería</a:t>
                      </a:r>
                      <a:endParaRPr sz="1550" u="none" cap="none" strike="noStrike">
                        <a:solidFill>
                          <a:srgbClr val="404040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5250" marB="95250" marR="95250" marL="95250">
                    <a:lnT cap="flat" cmpd="sng" w="9525">
                      <a:solidFill>
                        <a:srgbClr val="E5E5E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5E5E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50"/>
                        <a:buFont typeface="Arial"/>
                        <a:buNone/>
                      </a:pPr>
                      <a:r>
                        <a:rPr lang="es-CO" sz="1550" u="none" cap="none" strike="noStrike">
                          <a:solidFill>
                            <a:srgbClr val="404040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Big Data, IoT</a:t>
                      </a:r>
                      <a:endParaRPr sz="1550" u="none" cap="none" strike="noStrike">
                        <a:solidFill>
                          <a:srgbClr val="404040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5250" marB="95250" marR="95250" marL="95250">
                    <a:lnT cap="flat" cmpd="sng" w="9525">
                      <a:solidFill>
                        <a:srgbClr val="E5E5E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5E5E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36247dbc32b_0_96"/>
          <p:cNvSpPr txBox="1"/>
          <p:nvPr>
            <p:ph type="title"/>
          </p:nvPr>
        </p:nvSpPr>
        <p:spPr>
          <a:xfrm>
            <a:off x="456236" y="110481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b="1" lang="es-CO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Bases de Datos No Relaciones</a:t>
            </a:r>
            <a:endParaRPr b="1"/>
          </a:p>
        </p:txBody>
      </p:sp>
      <p:sp>
        <p:nvSpPr>
          <p:cNvPr id="185" name="Google Shape;185;g36247dbc32b_0_96"/>
          <p:cNvSpPr txBox="1"/>
          <p:nvPr/>
        </p:nvSpPr>
        <p:spPr>
          <a:xfrm>
            <a:off x="600950" y="1683075"/>
            <a:ext cx="11418000" cy="3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s-CO" sz="35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🎯 Conclusión: ¿Cuándo Usar MongoDB?</a:t>
            </a:r>
            <a:endParaRPr b="1" i="0" sz="35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127000" marR="127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250" u="none" cap="none" strike="noStrike">
              <a:solidFill>
                <a:srgbClr val="49494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CO" sz="27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✔ Aplicaciones web y móviles con datos variables.</a:t>
            </a:r>
            <a:endParaRPr b="0" i="0" sz="27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CO" sz="27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✔ Entornos de microservicios.</a:t>
            </a:r>
            <a:endParaRPr b="0" i="0" sz="27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CO" sz="27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✔ Análisis en tiempo real (ej: logs, sensores).</a:t>
            </a:r>
            <a:endParaRPr b="0" i="0" sz="27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CO" sz="27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✔ Cuando necesitas escalar fácilmente.</a:t>
            </a:r>
            <a:endParaRPr b="0" i="0" sz="27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27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CO" sz="27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🚀 MongoDB es ideal si buscas flexibilidad, rendimiento y escalabilidad sin las restricciones de un esquema rígido.</a:t>
            </a:r>
            <a:endParaRPr b="0" i="0" sz="27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36253125157_0_0"/>
          <p:cNvSpPr txBox="1"/>
          <p:nvPr>
            <p:ph type="title"/>
          </p:nvPr>
        </p:nvSpPr>
        <p:spPr>
          <a:xfrm>
            <a:off x="456236" y="110481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b="1" lang="es-CO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Mongo DB</a:t>
            </a:r>
            <a:endParaRPr b="1"/>
          </a:p>
        </p:txBody>
      </p:sp>
      <p:sp>
        <p:nvSpPr>
          <p:cNvPr id="191" name="Google Shape;191;g36253125157_0_0"/>
          <p:cNvSpPr txBox="1"/>
          <p:nvPr/>
        </p:nvSpPr>
        <p:spPr>
          <a:xfrm>
            <a:off x="600950" y="1683075"/>
            <a:ext cx="11418000" cy="3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CO" sz="27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Instalación local: </a:t>
            </a:r>
            <a:endParaRPr b="0" i="0" sz="27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27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4000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Work Sans"/>
              <a:buChar char="●"/>
            </a:pPr>
            <a:r>
              <a:rPr b="0" i="0" lang="es-CO" sz="27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Ir  al siguiente link:</a:t>
            </a:r>
            <a:endParaRPr b="0" i="0" sz="27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4000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Work Sans"/>
              <a:buChar char="○"/>
            </a:pPr>
            <a:r>
              <a:rPr b="0" i="0" lang="es-CO" sz="2700" u="sng" cap="none" strike="noStrike">
                <a:solidFill>
                  <a:schemeClr val="hlink"/>
                </a:solidFill>
                <a:latin typeface="Work Sans"/>
                <a:ea typeface="Work Sans"/>
                <a:cs typeface="Work Sans"/>
                <a:sym typeface="Work Sans"/>
                <a:hlinkClick r:id="rId3"/>
              </a:rPr>
              <a:t>https://www.mongodb.com/try/download/community-kubernetes-operator</a:t>
            </a:r>
            <a:endParaRPr b="0" i="0" sz="27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4000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Work Sans"/>
              <a:buChar char="●"/>
            </a:pPr>
            <a:r>
              <a:rPr b="0" i="0" lang="es-CO" sz="27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Descargar la versión del sistema operativo que se requiera</a:t>
            </a:r>
            <a:endParaRPr b="0" i="0" sz="27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192" name="Google Shape;192;g36253125157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79124" y="4383875"/>
            <a:ext cx="3433750" cy="222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36253125157_0_7"/>
          <p:cNvSpPr txBox="1"/>
          <p:nvPr>
            <p:ph type="title"/>
          </p:nvPr>
        </p:nvSpPr>
        <p:spPr>
          <a:xfrm>
            <a:off x="456236" y="110481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b="1" lang="es-CO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Mongo DB</a:t>
            </a:r>
            <a:endParaRPr b="1"/>
          </a:p>
        </p:txBody>
      </p:sp>
      <p:sp>
        <p:nvSpPr>
          <p:cNvPr id="198" name="Google Shape;198;g36253125157_0_7"/>
          <p:cNvSpPr txBox="1"/>
          <p:nvPr/>
        </p:nvSpPr>
        <p:spPr>
          <a:xfrm>
            <a:off x="600950" y="1683075"/>
            <a:ext cx="11418000" cy="3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CO" sz="27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Instalación local: </a:t>
            </a:r>
            <a:endParaRPr b="0" i="0" sz="27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27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4000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Work Sans"/>
              <a:buChar char="●"/>
            </a:pPr>
            <a:r>
              <a:rPr b="0" i="0" lang="es-CO" sz="27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Ya descargado el paquete de instalación se ejecuta </a:t>
            </a:r>
            <a:endParaRPr b="0" i="0" sz="27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0" i="0" lang="es-CO" sz="27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 </a:t>
            </a:r>
            <a:endParaRPr b="0" i="0" sz="27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199" name="Google Shape;199;g36253125157_0_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34750" y="3072550"/>
            <a:ext cx="4629150" cy="360045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g36253125157_0_7"/>
          <p:cNvSpPr/>
          <p:nvPr/>
        </p:nvSpPr>
        <p:spPr>
          <a:xfrm>
            <a:off x="4418275" y="5848675"/>
            <a:ext cx="2085600" cy="321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4564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1" name="Google Shape;201;g36253125157_0_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45938" y="3091600"/>
            <a:ext cx="4619625" cy="3562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36253125157_0_16"/>
          <p:cNvSpPr txBox="1"/>
          <p:nvPr>
            <p:ph type="title"/>
          </p:nvPr>
        </p:nvSpPr>
        <p:spPr>
          <a:xfrm>
            <a:off x="456236" y="110481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b="1" lang="es-CO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Mongo DB</a:t>
            </a:r>
            <a:endParaRPr b="1"/>
          </a:p>
        </p:txBody>
      </p:sp>
      <p:sp>
        <p:nvSpPr>
          <p:cNvPr id="207" name="Google Shape;207;g36253125157_0_16"/>
          <p:cNvSpPr txBox="1"/>
          <p:nvPr/>
        </p:nvSpPr>
        <p:spPr>
          <a:xfrm>
            <a:off x="600950" y="1683075"/>
            <a:ext cx="11418000" cy="3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CO" sz="27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Instalación local: </a:t>
            </a:r>
            <a:endParaRPr b="0" i="0" sz="27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4000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Work Sans"/>
              <a:buChar char="●"/>
            </a:pPr>
            <a:r>
              <a:rPr b="0" i="0" lang="es-CO" sz="27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Seleccionar la opción completa </a:t>
            </a:r>
            <a:endParaRPr b="0" i="0" sz="27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208" name="Google Shape;208;g36253125157_0_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13525" y="2897838"/>
            <a:ext cx="4629150" cy="3629025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g36253125157_0_16"/>
          <p:cNvSpPr/>
          <p:nvPr/>
        </p:nvSpPr>
        <p:spPr>
          <a:xfrm>
            <a:off x="3868825" y="3683000"/>
            <a:ext cx="1905000" cy="6417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36253125157_0_26"/>
          <p:cNvSpPr txBox="1"/>
          <p:nvPr>
            <p:ph type="title"/>
          </p:nvPr>
        </p:nvSpPr>
        <p:spPr>
          <a:xfrm>
            <a:off x="456236" y="110481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b="1" lang="es-CO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Mongo DB</a:t>
            </a:r>
            <a:endParaRPr b="1"/>
          </a:p>
        </p:txBody>
      </p:sp>
      <p:sp>
        <p:nvSpPr>
          <p:cNvPr id="215" name="Google Shape;215;g36253125157_0_26"/>
          <p:cNvSpPr txBox="1"/>
          <p:nvPr/>
        </p:nvSpPr>
        <p:spPr>
          <a:xfrm>
            <a:off x="600950" y="1683075"/>
            <a:ext cx="11418000" cy="3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CO" sz="27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Instalación local: </a:t>
            </a:r>
            <a:endParaRPr b="0" i="0" sz="27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4000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Work Sans"/>
              <a:buChar char="●"/>
            </a:pPr>
            <a:r>
              <a:rPr b="0" i="0" lang="es-CO" sz="27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Seleccionar la opción completa</a:t>
            </a:r>
            <a:endParaRPr b="0" i="0" sz="27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4000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Work Sans"/>
              <a:buChar char="○"/>
            </a:pPr>
            <a:r>
              <a:rPr b="0" i="0" lang="es-CO" sz="27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 Para esta instalación no se va a dejar la ejecución por defecto de los servicios. </a:t>
            </a:r>
            <a:endParaRPr b="0" i="0" sz="27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216" name="Google Shape;216;g36253125157_0_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02150" y="3388651"/>
            <a:ext cx="4267575" cy="328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36253125157_0_36"/>
          <p:cNvSpPr txBox="1"/>
          <p:nvPr>
            <p:ph type="title"/>
          </p:nvPr>
        </p:nvSpPr>
        <p:spPr>
          <a:xfrm>
            <a:off x="456236" y="110481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b="1" lang="es-CO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Mongo DB</a:t>
            </a:r>
            <a:endParaRPr b="1"/>
          </a:p>
        </p:txBody>
      </p:sp>
      <p:sp>
        <p:nvSpPr>
          <p:cNvPr id="222" name="Google Shape;222;g36253125157_0_36"/>
          <p:cNvSpPr txBox="1"/>
          <p:nvPr/>
        </p:nvSpPr>
        <p:spPr>
          <a:xfrm>
            <a:off x="600950" y="1683075"/>
            <a:ext cx="11418000" cy="3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CO" sz="27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Instalación local: </a:t>
            </a:r>
            <a:endParaRPr b="0" i="0" sz="27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4000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Work Sans"/>
              <a:buChar char="●"/>
            </a:pPr>
            <a:r>
              <a:rPr b="0" i="0" lang="es-CO" sz="27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Seleccionar la opción completa</a:t>
            </a:r>
            <a:endParaRPr b="0" i="0" sz="27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4000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Work Sans"/>
              <a:buChar char="○"/>
            </a:pPr>
            <a:r>
              <a:rPr b="0" i="0" lang="es-CO" sz="27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Instalamos el complemento Mongo Compass</a:t>
            </a:r>
            <a:endParaRPr b="0" i="0" sz="27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223" name="Google Shape;223;g36253125157_0_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24623" y="3330498"/>
            <a:ext cx="4050875" cy="3179900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g36253125157_0_36"/>
          <p:cNvSpPr/>
          <p:nvPr/>
        </p:nvSpPr>
        <p:spPr>
          <a:xfrm>
            <a:off x="307475" y="6009100"/>
            <a:ext cx="2065500" cy="601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4564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5" name="Google Shape;225;g36253125157_0_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79373" y="3410948"/>
            <a:ext cx="3890625" cy="301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36247dbc32b_0_20"/>
          <p:cNvSpPr txBox="1"/>
          <p:nvPr>
            <p:ph type="title"/>
          </p:nvPr>
        </p:nvSpPr>
        <p:spPr>
          <a:xfrm>
            <a:off x="456236" y="110481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b="1" lang="es-CO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Bases de Datos No Relaciones</a:t>
            </a:r>
            <a:endParaRPr b="1"/>
          </a:p>
        </p:txBody>
      </p:sp>
      <p:sp>
        <p:nvSpPr>
          <p:cNvPr id="111" name="Google Shape;111;g36247dbc32b_0_20"/>
          <p:cNvSpPr txBox="1"/>
          <p:nvPr/>
        </p:nvSpPr>
        <p:spPr>
          <a:xfrm>
            <a:off x="159075" y="1683075"/>
            <a:ext cx="11859900" cy="3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s-CO" sz="46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MongoDB: Definición, Historia, Funcionamiento y Tecnologías Utilizadas</a:t>
            </a:r>
            <a:endParaRPr b="1" i="0" sz="46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1" i="0" sz="30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1" i="0" sz="30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0" i="1" sz="24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36253125157_0_45"/>
          <p:cNvSpPr txBox="1"/>
          <p:nvPr>
            <p:ph type="title"/>
          </p:nvPr>
        </p:nvSpPr>
        <p:spPr>
          <a:xfrm>
            <a:off x="456236" y="110481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b="1" lang="es-CO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Mongo DB</a:t>
            </a:r>
            <a:endParaRPr b="1"/>
          </a:p>
        </p:txBody>
      </p:sp>
      <p:sp>
        <p:nvSpPr>
          <p:cNvPr id="231" name="Google Shape;231;g36253125157_0_45"/>
          <p:cNvSpPr txBox="1"/>
          <p:nvPr/>
        </p:nvSpPr>
        <p:spPr>
          <a:xfrm>
            <a:off x="600950" y="1683075"/>
            <a:ext cx="11418000" cy="3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CO" sz="27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Instalación local: </a:t>
            </a:r>
            <a:endParaRPr b="0" i="0" sz="27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t/>
            </a:r>
            <a:endParaRPr b="0" i="0" sz="27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232" name="Google Shape;232;g36253125157_0_45"/>
          <p:cNvSpPr/>
          <p:nvPr/>
        </p:nvSpPr>
        <p:spPr>
          <a:xfrm>
            <a:off x="847300" y="5620575"/>
            <a:ext cx="2065500" cy="601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4564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3" name="Google Shape;233;g36253125157_0_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34497" y="2279325"/>
            <a:ext cx="6637800" cy="3937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36253125157_0_54"/>
          <p:cNvSpPr txBox="1"/>
          <p:nvPr>
            <p:ph type="title"/>
          </p:nvPr>
        </p:nvSpPr>
        <p:spPr>
          <a:xfrm>
            <a:off x="456236" y="110481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b="1" lang="es-CO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Mongo DB</a:t>
            </a:r>
            <a:endParaRPr b="1"/>
          </a:p>
        </p:txBody>
      </p:sp>
      <p:sp>
        <p:nvSpPr>
          <p:cNvPr id="239" name="Google Shape;239;g36253125157_0_54"/>
          <p:cNvSpPr txBox="1"/>
          <p:nvPr/>
        </p:nvSpPr>
        <p:spPr>
          <a:xfrm>
            <a:off x="600950" y="1683075"/>
            <a:ext cx="11418000" cy="3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CO" sz="27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Agregar las variables de entorno</a:t>
            </a:r>
            <a:endParaRPr b="0" i="0" sz="27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4000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Work Sans"/>
              <a:buChar char="●"/>
            </a:pPr>
            <a:r>
              <a:rPr b="0" i="0" lang="es-CO" sz="27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Buscar la carpeta de instalación </a:t>
            </a:r>
            <a:endParaRPr b="0" i="0" sz="27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4000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Work Sans"/>
              <a:buChar char="○"/>
            </a:pPr>
            <a:r>
              <a:rPr b="0" i="0" lang="es-CO" sz="27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ir a la carpeta bin -&gt; ingresar a la carpeta </a:t>
            </a:r>
            <a:endParaRPr b="0" i="0" sz="27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4000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Work Sans"/>
              <a:buChar char="■"/>
            </a:pPr>
            <a:r>
              <a:rPr b="0" i="0" lang="es-CO" sz="27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Copiar la ruta de la carpeta </a:t>
            </a:r>
            <a:endParaRPr b="0" i="0" sz="27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4000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Work Sans"/>
              <a:buChar char="●"/>
            </a:pPr>
            <a:r>
              <a:rPr b="0" i="0" lang="es-CO" sz="27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Ir a propiedades del sistema </a:t>
            </a:r>
            <a:endParaRPr b="0" i="0" sz="27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4000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Work Sans"/>
              <a:buChar char="●"/>
            </a:pPr>
            <a:r>
              <a:rPr b="0" i="0" lang="es-CO" sz="27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Seleccionar la opción variables de entorno</a:t>
            </a:r>
            <a:endParaRPr b="0" i="0" sz="27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240" name="Google Shape;240;g36253125157_0_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9350" y="3392675"/>
            <a:ext cx="2654225" cy="3097675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g36253125157_0_54"/>
          <p:cNvSpPr/>
          <p:nvPr/>
        </p:nvSpPr>
        <p:spPr>
          <a:xfrm>
            <a:off x="7406100" y="5867475"/>
            <a:ext cx="2386200" cy="4611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4564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36253125157_0_66"/>
          <p:cNvSpPr txBox="1"/>
          <p:nvPr>
            <p:ph type="title"/>
          </p:nvPr>
        </p:nvSpPr>
        <p:spPr>
          <a:xfrm>
            <a:off x="456236" y="110481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b="1" lang="es-CO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Mongo DB</a:t>
            </a:r>
            <a:endParaRPr b="1"/>
          </a:p>
        </p:txBody>
      </p:sp>
      <p:sp>
        <p:nvSpPr>
          <p:cNvPr id="247" name="Google Shape;247;g36253125157_0_66"/>
          <p:cNvSpPr txBox="1"/>
          <p:nvPr/>
        </p:nvSpPr>
        <p:spPr>
          <a:xfrm>
            <a:off x="600950" y="1683075"/>
            <a:ext cx="11418000" cy="3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CO" sz="27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Agregar las variables de entorno</a:t>
            </a:r>
            <a:endParaRPr b="0" i="0" sz="27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4000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Work Sans"/>
              <a:buChar char="●"/>
            </a:pPr>
            <a:r>
              <a:rPr b="0" i="0" lang="es-CO" sz="27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Buscar path</a:t>
            </a:r>
            <a:endParaRPr b="0" i="0" sz="27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4000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Work Sans"/>
              <a:buChar char="●"/>
            </a:pPr>
            <a:r>
              <a:rPr b="0" i="0" lang="es-CO" sz="27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Oprimir editar</a:t>
            </a:r>
            <a:endParaRPr b="0" i="0" sz="27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248" name="Google Shape;248;g36253125157_0_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3475" y="2379575"/>
            <a:ext cx="4314475" cy="4079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6253125157_0_74"/>
          <p:cNvSpPr txBox="1"/>
          <p:nvPr>
            <p:ph type="title"/>
          </p:nvPr>
        </p:nvSpPr>
        <p:spPr>
          <a:xfrm>
            <a:off x="456236" y="110481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b="1" lang="es-CO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Mongo DB</a:t>
            </a:r>
            <a:endParaRPr b="1"/>
          </a:p>
        </p:txBody>
      </p:sp>
      <p:sp>
        <p:nvSpPr>
          <p:cNvPr id="254" name="Google Shape;254;g36253125157_0_74"/>
          <p:cNvSpPr txBox="1"/>
          <p:nvPr/>
        </p:nvSpPr>
        <p:spPr>
          <a:xfrm>
            <a:off x="600950" y="1683075"/>
            <a:ext cx="11418000" cy="3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CO" sz="27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Agregar las variables de entorno</a:t>
            </a:r>
            <a:endParaRPr b="0" i="0" sz="27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4000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Work Sans"/>
              <a:buChar char="●"/>
            </a:pPr>
            <a:r>
              <a:rPr b="0" i="0" lang="es-CO" sz="27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Seleccionar la opción nuevo registro </a:t>
            </a:r>
            <a:endParaRPr b="0" i="0" sz="27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4000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Work Sans"/>
              <a:buChar char="●"/>
            </a:pPr>
            <a:r>
              <a:rPr b="0" i="0" lang="es-CO" sz="27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Pegar la ruta de la carpeta del instalador de mongo DB</a:t>
            </a:r>
            <a:endParaRPr b="0" i="0" sz="27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4000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Work Sans"/>
              <a:buChar char="●"/>
            </a:pPr>
            <a:r>
              <a:rPr b="0" i="0" lang="es-CO" sz="27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Luego -&gt; Aceptar</a:t>
            </a:r>
            <a:endParaRPr b="0" i="0" sz="27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255" name="Google Shape;255;g36253125157_0_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95847" y="3035722"/>
            <a:ext cx="3853525" cy="3688275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g36253125157_0_74"/>
          <p:cNvSpPr/>
          <p:nvPr/>
        </p:nvSpPr>
        <p:spPr>
          <a:xfrm>
            <a:off x="4879475" y="5106725"/>
            <a:ext cx="2847300" cy="180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Google Shape;257;g36253125157_0_74"/>
          <p:cNvSpPr/>
          <p:nvPr/>
        </p:nvSpPr>
        <p:spPr>
          <a:xfrm>
            <a:off x="7145425" y="6462275"/>
            <a:ext cx="802200" cy="180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36253125157_0_83"/>
          <p:cNvSpPr txBox="1"/>
          <p:nvPr>
            <p:ph type="title"/>
          </p:nvPr>
        </p:nvSpPr>
        <p:spPr>
          <a:xfrm>
            <a:off x="456236" y="110481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b="1" lang="es-CO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Mongo DB</a:t>
            </a:r>
            <a:endParaRPr b="1"/>
          </a:p>
        </p:txBody>
      </p:sp>
      <p:sp>
        <p:nvSpPr>
          <p:cNvPr id="263" name="Google Shape;263;g36253125157_0_83"/>
          <p:cNvSpPr txBox="1"/>
          <p:nvPr/>
        </p:nvSpPr>
        <p:spPr>
          <a:xfrm>
            <a:off x="600950" y="1683075"/>
            <a:ext cx="11418000" cy="3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000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Work Sans"/>
              <a:buChar char="●"/>
            </a:pPr>
            <a:r>
              <a:rPr b="0" i="0" lang="es-CO" sz="27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Validar la instalación 	</a:t>
            </a:r>
            <a:endParaRPr b="0" i="0" sz="27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4000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Work Sans"/>
              <a:buChar char="○"/>
            </a:pPr>
            <a:r>
              <a:rPr b="0" i="0" lang="es-CO" sz="27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abril una consola y ejecutar = mongod.exe –version</a:t>
            </a:r>
            <a:endParaRPr b="0" i="0" sz="27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264" name="Google Shape;264;g36253125157_0_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55379" y="3184350"/>
            <a:ext cx="6263575" cy="2800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36253125157_0_93"/>
          <p:cNvSpPr txBox="1"/>
          <p:nvPr>
            <p:ph type="title"/>
          </p:nvPr>
        </p:nvSpPr>
        <p:spPr>
          <a:xfrm>
            <a:off x="456236" y="110481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b="1" lang="es-CO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Mongo DB</a:t>
            </a:r>
            <a:endParaRPr b="1"/>
          </a:p>
        </p:txBody>
      </p:sp>
      <p:sp>
        <p:nvSpPr>
          <p:cNvPr id="270" name="Google Shape;270;g36253125157_0_93"/>
          <p:cNvSpPr txBox="1"/>
          <p:nvPr/>
        </p:nvSpPr>
        <p:spPr>
          <a:xfrm>
            <a:off x="600950" y="1683075"/>
            <a:ext cx="11418000" cy="3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000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Work Sans"/>
              <a:buChar char="●"/>
            </a:pPr>
            <a:r>
              <a:rPr b="0" i="0" lang="es-CO" sz="27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Subir el servidor</a:t>
            </a:r>
            <a:endParaRPr b="0" i="0" sz="27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4000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Work Sans"/>
              <a:buChar char="○"/>
            </a:pPr>
            <a:r>
              <a:rPr b="0" i="0" lang="es-CO" sz="27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Crear una carpeta en la ruta local del disco </a:t>
            </a:r>
            <a:endParaRPr b="0" i="0" sz="27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4000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Work Sans"/>
              <a:buChar char="■"/>
            </a:pPr>
            <a:r>
              <a:rPr b="0" i="0" lang="es-CO" sz="27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data</a:t>
            </a:r>
            <a:endParaRPr b="0" i="0" sz="27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4000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Work Sans"/>
              <a:buChar char="●"/>
            </a:pPr>
            <a:r>
              <a:rPr b="0" i="0" lang="es-CO" sz="27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dentro de data crear otra carpeta llamada</a:t>
            </a:r>
            <a:endParaRPr b="0" i="0" sz="27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4000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Work Sans"/>
              <a:buChar char="○"/>
            </a:pPr>
            <a:r>
              <a:rPr b="0" i="0" lang="es-CO" sz="27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db</a:t>
            </a:r>
            <a:endParaRPr b="0" i="0" sz="27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4000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Work Sans"/>
              <a:buChar char="●"/>
            </a:pPr>
            <a:r>
              <a:rPr b="0" i="0" lang="es-CO" sz="27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Abrir una termina y escribir el comando </a:t>
            </a:r>
            <a:endParaRPr b="0" i="0" sz="27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4000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Work Sans"/>
              <a:buChar char="○"/>
            </a:pPr>
            <a:r>
              <a:rPr b="0" i="0" lang="es-CO" sz="27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mongod</a:t>
            </a:r>
            <a:endParaRPr b="0" i="0" sz="27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271" name="Google Shape;271;g36253125157_0_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50113" y="5091200"/>
            <a:ext cx="8891775" cy="79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36253125157_0_101"/>
          <p:cNvSpPr txBox="1"/>
          <p:nvPr>
            <p:ph type="title"/>
          </p:nvPr>
        </p:nvSpPr>
        <p:spPr>
          <a:xfrm>
            <a:off x="456236" y="110481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b="1" lang="es-CO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Mongo DB</a:t>
            </a:r>
            <a:endParaRPr b="1"/>
          </a:p>
        </p:txBody>
      </p:sp>
      <p:sp>
        <p:nvSpPr>
          <p:cNvPr id="277" name="Google Shape;277;g36253125157_0_101"/>
          <p:cNvSpPr txBox="1"/>
          <p:nvPr/>
        </p:nvSpPr>
        <p:spPr>
          <a:xfrm>
            <a:off x="600950" y="1683075"/>
            <a:ext cx="11418000" cy="3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000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Work Sans"/>
              <a:buChar char="●"/>
            </a:pPr>
            <a:r>
              <a:rPr b="0" i="0" lang="es-CO" sz="27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Subir el servidor</a:t>
            </a:r>
            <a:endParaRPr b="0" i="0" sz="27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4000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Work Sans"/>
              <a:buChar char="○"/>
            </a:pPr>
            <a:r>
              <a:rPr b="0" i="0" lang="es-CO" sz="27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Crear una carpeta en la ruta local del disco </a:t>
            </a:r>
            <a:endParaRPr b="0" i="0" sz="27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4000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Work Sans"/>
              <a:buChar char="■"/>
            </a:pPr>
            <a:r>
              <a:rPr b="0" i="0" lang="es-CO" sz="27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data</a:t>
            </a:r>
            <a:endParaRPr b="0" i="0" sz="27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4000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Work Sans"/>
              <a:buChar char="●"/>
            </a:pPr>
            <a:r>
              <a:rPr b="0" i="0" lang="es-CO" sz="27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dentro de data crear otra carpeta llamada</a:t>
            </a:r>
            <a:endParaRPr b="0" i="0" sz="27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4000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Work Sans"/>
              <a:buChar char="○"/>
            </a:pPr>
            <a:r>
              <a:rPr b="0" i="0" lang="es-CO" sz="27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db</a:t>
            </a:r>
            <a:endParaRPr b="0" i="0" sz="27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4000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Work Sans"/>
              <a:buChar char="●"/>
            </a:pPr>
            <a:r>
              <a:rPr b="0" i="0" lang="es-CO" sz="27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Abrir una termina y escribir el comando </a:t>
            </a:r>
            <a:endParaRPr b="0" i="0" sz="27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4000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Work Sans"/>
              <a:buChar char="○"/>
            </a:pPr>
            <a:r>
              <a:rPr b="0" i="0" lang="es-CO" sz="27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mongod</a:t>
            </a:r>
            <a:endParaRPr b="0" i="0" sz="27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278" name="Google Shape;278;g36253125157_0_10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50113" y="5091200"/>
            <a:ext cx="8891775" cy="79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36253125157_0_107"/>
          <p:cNvSpPr txBox="1"/>
          <p:nvPr>
            <p:ph type="title"/>
          </p:nvPr>
        </p:nvSpPr>
        <p:spPr>
          <a:xfrm>
            <a:off x="456236" y="110481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b="1" lang="es-CO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Mongo DB</a:t>
            </a:r>
            <a:endParaRPr b="1"/>
          </a:p>
        </p:txBody>
      </p:sp>
      <p:sp>
        <p:nvSpPr>
          <p:cNvPr id="284" name="Google Shape;284;g36253125157_0_107"/>
          <p:cNvSpPr txBox="1"/>
          <p:nvPr/>
        </p:nvSpPr>
        <p:spPr>
          <a:xfrm>
            <a:off x="600950" y="1683075"/>
            <a:ext cx="11418000" cy="3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000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Work Sans"/>
              <a:buChar char="●"/>
            </a:pPr>
            <a:r>
              <a:rPr b="0" i="0" lang="es-CO" sz="27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Conexión por consola </a:t>
            </a:r>
            <a:endParaRPr b="0" i="0" sz="27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4000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Work Sans"/>
              <a:buChar char="○"/>
            </a:pPr>
            <a:r>
              <a:rPr b="0" i="0" lang="es-CO" sz="27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ir a la url: </a:t>
            </a:r>
            <a:r>
              <a:rPr b="0" i="0" lang="es-CO" sz="2700" u="sng" cap="none" strike="noStrike">
                <a:solidFill>
                  <a:schemeClr val="hlink"/>
                </a:solidFill>
                <a:latin typeface="Work Sans"/>
                <a:ea typeface="Work Sans"/>
                <a:cs typeface="Work Sans"/>
                <a:sym typeface="Work Sans"/>
                <a:hlinkClick r:id="rId3"/>
              </a:rPr>
              <a:t>https://www.mongodb.com/try/download/shell</a:t>
            </a:r>
            <a:endParaRPr b="0" i="0" sz="27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4000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Work Sans"/>
              <a:buChar char="○"/>
            </a:pPr>
            <a:r>
              <a:rPr b="0" i="0" lang="es-CO" sz="27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Descargar:</a:t>
            </a:r>
            <a:endParaRPr b="0" i="0" sz="27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t/>
            </a:r>
            <a:endParaRPr b="0" i="0" sz="27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285" name="Google Shape;285;g36253125157_0_10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00075" y="2867525"/>
            <a:ext cx="5570975" cy="3680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36253125157_0_117"/>
          <p:cNvSpPr txBox="1"/>
          <p:nvPr>
            <p:ph type="title"/>
          </p:nvPr>
        </p:nvSpPr>
        <p:spPr>
          <a:xfrm>
            <a:off x="456236" y="110481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b="1" lang="es-CO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Mongo DB</a:t>
            </a:r>
            <a:endParaRPr b="1"/>
          </a:p>
        </p:txBody>
      </p:sp>
      <p:sp>
        <p:nvSpPr>
          <p:cNvPr id="291" name="Google Shape;291;g36253125157_0_117"/>
          <p:cNvSpPr txBox="1"/>
          <p:nvPr/>
        </p:nvSpPr>
        <p:spPr>
          <a:xfrm>
            <a:off x="600950" y="1683075"/>
            <a:ext cx="11418000" cy="3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000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Work Sans"/>
              <a:buChar char="●"/>
            </a:pPr>
            <a:r>
              <a:rPr b="0" i="0" lang="es-CO" sz="27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Conexión por consola </a:t>
            </a:r>
            <a:endParaRPr b="0" i="0" sz="27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4000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Work Sans"/>
              <a:buChar char="○"/>
            </a:pPr>
            <a:r>
              <a:rPr b="0" i="0" lang="es-CO" sz="27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Descomprimir el ZIP </a:t>
            </a:r>
            <a:endParaRPr b="0" i="0" sz="27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4000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Work Sans"/>
              <a:buChar char="○"/>
            </a:pPr>
            <a:r>
              <a:rPr b="0" i="0" lang="es-CO" sz="27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Copiar la carpeta</a:t>
            </a:r>
            <a:endParaRPr b="0" i="0" sz="27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4000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Work Sans"/>
              <a:buChar char="■"/>
            </a:pPr>
            <a:r>
              <a:rPr b="0" i="0" lang="es-CO" sz="27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Tener presente, seleccionar solo una carpeta, con todos los contenidos</a:t>
            </a:r>
            <a:endParaRPr b="0" i="0" sz="27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4000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Work Sans"/>
              <a:buChar char="■"/>
            </a:pPr>
            <a:r>
              <a:rPr b="0" i="0" lang="es-CO" sz="27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Copiar toda la carpeta</a:t>
            </a:r>
            <a:endParaRPr b="0" i="0" sz="27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4000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Work Sans"/>
              <a:buChar char="○"/>
            </a:pPr>
            <a:r>
              <a:rPr b="0" i="0" lang="es-CO" sz="27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Ir a la carpeta de la instalación de mongo </a:t>
            </a:r>
            <a:endParaRPr b="0" i="0" sz="27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4000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Work Sans"/>
              <a:buChar char="○"/>
            </a:pPr>
            <a:r>
              <a:rPr b="0" i="0" lang="es-CO" sz="27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Pegar los archivos</a:t>
            </a:r>
            <a:endParaRPr b="0" i="0" sz="27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t/>
            </a:r>
            <a:endParaRPr b="0" i="0" sz="27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292" name="Google Shape;292;g36253125157_0_1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08025" y="2083300"/>
            <a:ext cx="2495550" cy="62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g36253125157_0_1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19950" y="4803338"/>
            <a:ext cx="3676650" cy="174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36253125157_0_126"/>
          <p:cNvSpPr txBox="1"/>
          <p:nvPr>
            <p:ph type="title"/>
          </p:nvPr>
        </p:nvSpPr>
        <p:spPr>
          <a:xfrm>
            <a:off x="456236" y="110481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b="1" lang="es-CO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Mongo DB</a:t>
            </a:r>
            <a:endParaRPr b="1"/>
          </a:p>
        </p:txBody>
      </p:sp>
      <p:sp>
        <p:nvSpPr>
          <p:cNvPr id="299" name="Google Shape;299;g36253125157_0_126"/>
          <p:cNvSpPr txBox="1"/>
          <p:nvPr/>
        </p:nvSpPr>
        <p:spPr>
          <a:xfrm>
            <a:off x="600950" y="1683075"/>
            <a:ext cx="11418000" cy="3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000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Work Sans"/>
              <a:buChar char="●"/>
            </a:pPr>
            <a:r>
              <a:rPr b="0" i="0" lang="es-CO" sz="27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Conexión por consola </a:t>
            </a:r>
            <a:endParaRPr b="0" i="0" sz="27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4000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Work Sans"/>
              <a:buChar char="○"/>
            </a:pPr>
            <a:r>
              <a:rPr b="0" i="0" lang="es-CO" sz="27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Agregar variable de entorno </a:t>
            </a:r>
            <a:endParaRPr b="0" i="0" sz="27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4000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Work Sans"/>
              <a:buChar char="■"/>
            </a:pPr>
            <a:r>
              <a:rPr b="0" i="0" lang="es-CO" sz="27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Dentro de la carpeta </a:t>
            </a:r>
            <a:endParaRPr b="0" i="0" sz="27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4000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Work Sans"/>
              <a:buChar char="■"/>
            </a:pPr>
            <a:r>
              <a:rPr b="0" i="0" lang="es-CO" sz="27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Los siguientes archivos </a:t>
            </a:r>
            <a:endParaRPr b="0" i="0" sz="27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4000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Work Sans"/>
              <a:buChar char="■"/>
            </a:pPr>
            <a:r>
              <a:rPr b="0" i="0" lang="es-CO" sz="27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Ingresar a la carpeta bin y copiar la ruta </a:t>
            </a:r>
            <a:endParaRPr b="0" i="0" sz="27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t/>
            </a:r>
            <a:endParaRPr b="0" i="0" sz="27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300" name="Google Shape;300;g36253125157_0_1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28350" y="2584625"/>
            <a:ext cx="2495550" cy="62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g36253125157_0_1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65088" y="3964663"/>
            <a:ext cx="5857875" cy="180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g36253125157_0_1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18133" y="6068006"/>
            <a:ext cx="6426667" cy="474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6247dbc32b_0_26"/>
          <p:cNvSpPr txBox="1"/>
          <p:nvPr>
            <p:ph type="title"/>
          </p:nvPr>
        </p:nvSpPr>
        <p:spPr>
          <a:xfrm>
            <a:off x="456236" y="110481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b="1" lang="es-CO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Bases de Datos No Relaciones</a:t>
            </a:r>
            <a:endParaRPr b="1"/>
          </a:p>
        </p:txBody>
      </p:sp>
      <p:sp>
        <p:nvSpPr>
          <p:cNvPr id="117" name="Google Shape;117;g36247dbc32b_0_26"/>
          <p:cNvSpPr txBox="1"/>
          <p:nvPr/>
        </p:nvSpPr>
        <p:spPr>
          <a:xfrm>
            <a:off x="159075" y="1683075"/>
            <a:ext cx="11859900" cy="3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s-CO" sz="46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📜 Definición de MongoDB</a:t>
            </a:r>
            <a:endParaRPr b="1" i="0" sz="46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1" i="0" sz="46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0" i="0" lang="es-CO" sz="27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MongoDB es una base de datos NoSQL orientada a documentos que almacena datos en formato BSON (Binary JSON), lo que permite una estructura flexible y escalable. A diferencia de las bases de datos relacionales, MongoDB no utiliza tablas, sino colecciones de documentos JSON-like, lo que la hace ideal para aplicaciones modernas con esquemas dinámicos.</a:t>
            </a:r>
            <a:endParaRPr b="0" i="0" sz="27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0" i="0" sz="27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0" i="0" sz="27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0" i="1" sz="27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7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7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27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36253125157_0_145"/>
          <p:cNvSpPr txBox="1"/>
          <p:nvPr>
            <p:ph type="title"/>
          </p:nvPr>
        </p:nvSpPr>
        <p:spPr>
          <a:xfrm>
            <a:off x="456236" y="110481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b="1" lang="es-CO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Mongo DB</a:t>
            </a:r>
            <a:endParaRPr b="1"/>
          </a:p>
        </p:txBody>
      </p:sp>
      <p:sp>
        <p:nvSpPr>
          <p:cNvPr id="308" name="Google Shape;308;g36253125157_0_145"/>
          <p:cNvSpPr txBox="1"/>
          <p:nvPr/>
        </p:nvSpPr>
        <p:spPr>
          <a:xfrm>
            <a:off x="600950" y="1683075"/>
            <a:ext cx="11418000" cy="3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CO" sz="27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Agregar las variables de entorno</a:t>
            </a:r>
            <a:endParaRPr b="0" i="0" sz="27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4000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Work Sans"/>
              <a:buChar char="●"/>
            </a:pPr>
            <a:r>
              <a:rPr b="0" i="0" lang="es-CO" sz="27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Buscar la carpeta de instalación </a:t>
            </a:r>
            <a:endParaRPr b="0" i="0" sz="27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4000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Work Sans"/>
              <a:buChar char="○"/>
            </a:pPr>
            <a:r>
              <a:rPr b="0" i="0" lang="es-CO" sz="27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ir a la carpeta bin -&gt; ingresar a la carpeta </a:t>
            </a:r>
            <a:endParaRPr b="0" i="0" sz="27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4000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Work Sans"/>
              <a:buChar char="■"/>
            </a:pPr>
            <a:r>
              <a:rPr b="0" i="0" lang="es-CO" sz="27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Copiar la ruta de la carpeta </a:t>
            </a:r>
            <a:endParaRPr b="0" i="0" sz="27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4000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Work Sans"/>
              <a:buChar char="●"/>
            </a:pPr>
            <a:r>
              <a:rPr b="0" i="0" lang="es-CO" sz="27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Ir a propiedades del sistema </a:t>
            </a:r>
            <a:endParaRPr b="0" i="0" sz="27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4000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Work Sans"/>
              <a:buChar char="●"/>
            </a:pPr>
            <a:r>
              <a:rPr b="0" i="0" lang="es-CO" sz="27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Seleccionar la opción variables de entorno</a:t>
            </a:r>
            <a:endParaRPr b="0" i="0" sz="27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309" name="Google Shape;309;g36253125157_0_1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9350" y="3392675"/>
            <a:ext cx="2654225" cy="3097675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g36253125157_0_145"/>
          <p:cNvSpPr/>
          <p:nvPr/>
        </p:nvSpPr>
        <p:spPr>
          <a:xfrm>
            <a:off x="7406100" y="5867475"/>
            <a:ext cx="2386200" cy="4611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4564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36253125157_0_152"/>
          <p:cNvSpPr txBox="1"/>
          <p:nvPr>
            <p:ph type="title"/>
          </p:nvPr>
        </p:nvSpPr>
        <p:spPr>
          <a:xfrm>
            <a:off x="456236" y="110481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b="1" lang="es-CO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Mongo DB</a:t>
            </a:r>
            <a:endParaRPr b="1"/>
          </a:p>
        </p:txBody>
      </p:sp>
      <p:sp>
        <p:nvSpPr>
          <p:cNvPr id="316" name="Google Shape;316;g36253125157_0_152"/>
          <p:cNvSpPr txBox="1"/>
          <p:nvPr/>
        </p:nvSpPr>
        <p:spPr>
          <a:xfrm>
            <a:off x="600950" y="1683075"/>
            <a:ext cx="11418000" cy="3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CO" sz="27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Agregar las variables de entorno</a:t>
            </a:r>
            <a:endParaRPr b="0" i="0" sz="27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4000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Work Sans"/>
              <a:buChar char="●"/>
            </a:pPr>
            <a:r>
              <a:rPr b="0" i="0" lang="es-CO" sz="27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Buscar path</a:t>
            </a:r>
            <a:endParaRPr b="0" i="0" sz="27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4000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Work Sans"/>
              <a:buChar char="●"/>
            </a:pPr>
            <a:r>
              <a:rPr b="0" i="0" lang="es-CO" sz="27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Oprimir editar</a:t>
            </a:r>
            <a:endParaRPr b="0" i="0" sz="27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317" name="Google Shape;317;g36253125157_0_1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3475" y="2379575"/>
            <a:ext cx="4314475" cy="4079525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g36253125157_0_152"/>
          <p:cNvSpPr/>
          <p:nvPr/>
        </p:nvSpPr>
        <p:spPr>
          <a:xfrm>
            <a:off x="7506375" y="4084050"/>
            <a:ext cx="661800" cy="2808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6253125157_0_158"/>
          <p:cNvSpPr txBox="1"/>
          <p:nvPr>
            <p:ph type="title"/>
          </p:nvPr>
        </p:nvSpPr>
        <p:spPr>
          <a:xfrm>
            <a:off x="456236" y="110481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b="1" lang="es-CO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Mongo DB</a:t>
            </a:r>
            <a:endParaRPr b="1"/>
          </a:p>
        </p:txBody>
      </p:sp>
      <p:sp>
        <p:nvSpPr>
          <p:cNvPr id="324" name="Google Shape;324;g36253125157_0_158"/>
          <p:cNvSpPr txBox="1"/>
          <p:nvPr/>
        </p:nvSpPr>
        <p:spPr>
          <a:xfrm>
            <a:off x="600950" y="1683075"/>
            <a:ext cx="11418000" cy="3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CO" sz="27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Agregar las variables de entorno</a:t>
            </a:r>
            <a:endParaRPr b="0" i="0" sz="27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4000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Work Sans"/>
              <a:buChar char="●"/>
            </a:pPr>
            <a:r>
              <a:rPr b="0" i="0" lang="es-CO" sz="27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Seleccionar la opción nuevo registro </a:t>
            </a:r>
            <a:endParaRPr b="0" i="0" sz="27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4000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Work Sans"/>
              <a:buChar char="●"/>
            </a:pPr>
            <a:r>
              <a:rPr b="0" i="0" lang="es-CO" sz="27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Pegar la ruta de la carpeta </a:t>
            </a:r>
            <a:endParaRPr b="0" i="0" sz="27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4000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Work Sans"/>
              <a:buChar char="●"/>
            </a:pPr>
            <a:r>
              <a:rPr b="0" i="0" lang="es-CO" sz="27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Luego -&gt; Aceptar</a:t>
            </a:r>
            <a:endParaRPr b="0" i="0" sz="27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325" name="Google Shape;325;g36253125157_0_1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51150" y="3119125"/>
            <a:ext cx="3400000" cy="3170725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g36253125157_0_158"/>
          <p:cNvSpPr/>
          <p:nvPr/>
        </p:nvSpPr>
        <p:spPr>
          <a:xfrm>
            <a:off x="8308475" y="6109250"/>
            <a:ext cx="802200" cy="180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7" name="Google Shape;327;g36253125157_0_158"/>
          <p:cNvSpPr/>
          <p:nvPr/>
        </p:nvSpPr>
        <p:spPr>
          <a:xfrm>
            <a:off x="6174875" y="5006450"/>
            <a:ext cx="2847300" cy="180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36253125157_0_167"/>
          <p:cNvSpPr txBox="1"/>
          <p:nvPr>
            <p:ph type="title"/>
          </p:nvPr>
        </p:nvSpPr>
        <p:spPr>
          <a:xfrm>
            <a:off x="456236" y="110481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b="1" lang="es-CO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Mongo DB</a:t>
            </a:r>
            <a:endParaRPr b="1"/>
          </a:p>
        </p:txBody>
      </p:sp>
      <p:sp>
        <p:nvSpPr>
          <p:cNvPr id="333" name="Google Shape;333;g36253125157_0_167"/>
          <p:cNvSpPr txBox="1"/>
          <p:nvPr/>
        </p:nvSpPr>
        <p:spPr>
          <a:xfrm>
            <a:off x="600950" y="1683075"/>
            <a:ext cx="11418000" cy="3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000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Work Sans"/>
              <a:buChar char="●"/>
            </a:pPr>
            <a:r>
              <a:rPr b="0" i="0" lang="es-CO" sz="27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Abrir nueva consola </a:t>
            </a:r>
            <a:endParaRPr b="0" i="0" sz="27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4000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Work Sans"/>
              <a:buChar char="○"/>
            </a:pPr>
            <a:r>
              <a:rPr b="0" i="0" lang="es-CO" sz="27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Ejecutar el siguiente código</a:t>
            </a:r>
            <a:endParaRPr b="0" i="0" sz="27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4000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Work Sans"/>
              <a:buChar char="■"/>
            </a:pPr>
            <a:r>
              <a:rPr b="0" i="0" lang="es-CO" sz="27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mongosh </a:t>
            </a:r>
            <a:endParaRPr b="0" i="0" sz="27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334" name="Google Shape;334;g36253125157_0_1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34375" y="2966475"/>
            <a:ext cx="8057875" cy="378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36253125157_0_177"/>
          <p:cNvSpPr txBox="1"/>
          <p:nvPr>
            <p:ph type="title"/>
          </p:nvPr>
        </p:nvSpPr>
        <p:spPr>
          <a:xfrm>
            <a:off x="456236" y="110481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b="1" lang="es-CO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Mongo DB</a:t>
            </a:r>
            <a:endParaRPr b="1"/>
          </a:p>
        </p:txBody>
      </p:sp>
      <p:sp>
        <p:nvSpPr>
          <p:cNvPr id="340" name="Google Shape;340;g36253125157_0_177"/>
          <p:cNvSpPr txBox="1"/>
          <p:nvPr/>
        </p:nvSpPr>
        <p:spPr>
          <a:xfrm>
            <a:off x="600950" y="1683075"/>
            <a:ext cx="11418000" cy="3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000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Work Sans"/>
              <a:buChar char="●"/>
            </a:pPr>
            <a:r>
              <a:rPr b="0" i="0" lang="es-CO" sz="27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El servicio queda levantando en el puerto :27017</a:t>
            </a:r>
            <a:endParaRPr b="0" i="0" sz="27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341" name="Google Shape;341;g36253125157_0_1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0550" y="2989613"/>
            <a:ext cx="11010900" cy="2162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36253125157_0_184"/>
          <p:cNvSpPr txBox="1"/>
          <p:nvPr>
            <p:ph type="title"/>
          </p:nvPr>
        </p:nvSpPr>
        <p:spPr>
          <a:xfrm>
            <a:off x="456236" y="110481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b="1" lang="es-CO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Mongo DB</a:t>
            </a:r>
            <a:endParaRPr b="1"/>
          </a:p>
        </p:txBody>
      </p:sp>
      <p:sp>
        <p:nvSpPr>
          <p:cNvPr id="347" name="Google Shape;347;g36253125157_0_184"/>
          <p:cNvSpPr txBox="1"/>
          <p:nvPr/>
        </p:nvSpPr>
        <p:spPr>
          <a:xfrm>
            <a:off x="600950" y="1683075"/>
            <a:ext cx="11418000" cy="3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000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Work Sans"/>
              <a:buChar char="●"/>
            </a:pPr>
            <a:r>
              <a:rPr b="0" i="0" lang="es-CO" sz="27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Conexión por medio de mongo Compass</a:t>
            </a:r>
            <a:endParaRPr b="0" i="0" sz="27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4000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Work Sans"/>
              <a:buChar char="○"/>
            </a:pPr>
            <a:r>
              <a:rPr b="0" i="0" lang="es-CO" sz="27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Ejecutar la aplicación mongoDB</a:t>
            </a:r>
            <a:endParaRPr b="0" i="0" sz="27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348" name="Google Shape;348;g36253125157_0_1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69200" y="2827273"/>
            <a:ext cx="8253601" cy="369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36253125157_0_193"/>
          <p:cNvSpPr txBox="1"/>
          <p:nvPr>
            <p:ph type="title"/>
          </p:nvPr>
        </p:nvSpPr>
        <p:spPr>
          <a:xfrm>
            <a:off x="456236" y="110481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b="1" lang="es-CO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Mongo DB</a:t>
            </a:r>
            <a:endParaRPr b="1"/>
          </a:p>
        </p:txBody>
      </p:sp>
      <p:sp>
        <p:nvSpPr>
          <p:cNvPr id="354" name="Google Shape;354;g36253125157_0_193"/>
          <p:cNvSpPr txBox="1"/>
          <p:nvPr/>
        </p:nvSpPr>
        <p:spPr>
          <a:xfrm>
            <a:off x="600950" y="1683075"/>
            <a:ext cx="11418000" cy="3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000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Work Sans"/>
              <a:buChar char="●"/>
            </a:pPr>
            <a:r>
              <a:rPr b="0" i="0" lang="es-CO" sz="27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Conexión por medio de mongo Compass</a:t>
            </a:r>
            <a:endParaRPr b="0" i="0" sz="27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4000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Work Sans"/>
              <a:buChar char="○"/>
            </a:pPr>
            <a:r>
              <a:rPr b="0" i="0" lang="es-CO" sz="27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Seleccionar la opción nueva conexión </a:t>
            </a:r>
            <a:endParaRPr b="0" i="0" sz="27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4000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Work Sans"/>
              <a:buChar char="■"/>
            </a:pPr>
            <a:r>
              <a:rPr b="0" i="0" lang="es-CO" sz="27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Luego conectar </a:t>
            </a:r>
            <a:endParaRPr b="0" i="0" sz="27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355" name="Google Shape;355;g36253125157_0_1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23675" y="3129725"/>
            <a:ext cx="8972550" cy="3486150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g36253125157_0_193"/>
          <p:cNvSpPr/>
          <p:nvPr/>
        </p:nvSpPr>
        <p:spPr>
          <a:xfrm>
            <a:off x="8509000" y="6009100"/>
            <a:ext cx="942600" cy="6417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36253125157_0_201"/>
          <p:cNvSpPr txBox="1"/>
          <p:nvPr>
            <p:ph type="title"/>
          </p:nvPr>
        </p:nvSpPr>
        <p:spPr>
          <a:xfrm>
            <a:off x="456236" y="110481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b="1" lang="es-CO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Mongo DB</a:t>
            </a:r>
            <a:endParaRPr b="1"/>
          </a:p>
        </p:txBody>
      </p:sp>
      <p:sp>
        <p:nvSpPr>
          <p:cNvPr id="362" name="Google Shape;362;g36253125157_0_201"/>
          <p:cNvSpPr txBox="1"/>
          <p:nvPr/>
        </p:nvSpPr>
        <p:spPr>
          <a:xfrm>
            <a:off x="600950" y="1683075"/>
            <a:ext cx="11418000" cy="3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000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Work Sans"/>
              <a:buChar char="●"/>
            </a:pPr>
            <a:r>
              <a:rPr b="0" i="0" lang="es-CO" sz="27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Conexión por medio de mongo Compass</a:t>
            </a:r>
            <a:endParaRPr b="0" i="0" sz="27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4000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Work Sans"/>
              <a:buChar char="○"/>
            </a:pPr>
            <a:r>
              <a:rPr b="0" i="0" lang="es-CO" sz="27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Seleccionar la opción nueva conexión </a:t>
            </a:r>
            <a:endParaRPr b="0" i="0" sz="27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4000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Work Sans"/>
              <a:buChar char="■"/>
            </a:pPr>
            <a:r>
              <a:rPr b="0" i="0" lang="es-CO" sz="27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Luego conectar </a:t>
            </a:r>
            <a:endParaRPr b="0" i="0" sz="27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4000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Work Sans"/>
              <a:buChar char="●"/>
            </a:pPr>
            <a:r>
              <a:rPr b="0" i="0" lang="es-CO" sz="27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Se visualizan las colecciones que tiene por defecto</a:t>
            </a:r>
            <a:endParaRPr b="0" i="0" sz="27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363" name="Google Shape;363;g36253125157_0_20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42473" y="3771900"/>
            <a:ext cx="2157575" cy="253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n que contiene Interfaz de usuario gráfica&#10;&#10;Descripción generada automáticamente" id="368" name="Google Shape;368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36247dbc32b_0_31"/>
          <p:cNvSpPr txBox="1"/>
          <p:nvPr>
            <p:ph type="title"/>
          </p:nvPr>
        </p:nvSpPr>
        <p:spPr>
          <a:xfrm>
            <a:off x="456236" y="110481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b="1" lang="es-CO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Bases de Datos No Relaciones</a:t>
            </a:r>
            <a:endParaRPr b="1"/>
          </a:p>
        </p:txBody>
      </p:sp>
      <p:sp>
        <p:nvSpPr>
          <p:cNvPr id="123" name="Google Shape;123;g36247dbc32b_0_31"/>
          <p:cNvSpPr txBox="1"/>
          <p:nvPr/>
        </p:nvSpPr>
        <p:spPr>
          <a:xfrm>
            <a:off x="159075" y="1683075"/>
            <a:ext cx="11859900" cy="3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s-CO" sz="46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🔹 Características principales:</a:t>
            </a:r>
            <a:endParaRPr b="1" i="0" sz="46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1" i="0" sz="46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-CO" sz="30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✅ Orientado a documentos (almacena datos en BSON/JSON).</a:t>
            </a:r>
            <a:endParaRPr b="0" i="0" sz="30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-CO" sz="30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✅ Escalabilidad horizontal (sharding automático).</a:t>
            </a:r>
            <a:endParaRPr b="0" i="0" sz="30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-CO" sz="30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✅ Alta disponibilidad (réplicas y tolerancia a fallos).</a:t>
            </a:r>
            <a:endParaRPr b="0" i="0" sz="30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-CO" sz="30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✅ Lenguaje de consulta flexible (similar a JavaScript).</a:t>
            </a:r>
            <a:endParaRPr b="0" i="0" sz="30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0" i="0" lang="es-CO" sz="30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✅ Índices avanzados para búsquedas rápidas.</a:t>
            </a:r>
            <a:endParaRPr b="0" i="0" sz="30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0" i="0" sz="27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0" i="1" sz="27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7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7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27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6247dbc32b_0_37"/>
          <p:cNvSpPr txBox="1"/>
          <p:nvPr>
            <p:ph type="title"/>
          </p:nvPr>
        </p:nvSpPr>
        <p:spPr>
          <a:xfrm>
            <a:off x="456236" y="110481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b="1" lang="es-CO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Bases de Datos No Relaciones</a:t>
            </a:r>
            <a:endParaRPr b="1"/>
          </a:p>
        </p:txBody>
      </p:sp>
      <p:sp>
        <p:nvSpPr>
          <p:cNvPr id="129" name="Google Shape;129;g36247dbc32b_0_37"/>
          <p:cNvSpPr txBox="1"/>
          <p:nvPr/>
        </p:nvSpPr>
        <p:spPr>
          <a:xfrm>
            <a:off x="159075" y="1683075"/>
            <a:ext cx="11859900" cy="3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s-CO" sz="46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📜 Historia de MongoDB</a:t>
            </a:r>
            <a:endParaRPr b="1" i="0" sz="46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6195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Work Sans"/>
              <a:buChar char="●"/>
            </a:pPr>
            <a:r>
              <a:rPr b="0" i="0" lang="es-CO" sz="21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2007: Fundado por Dwight Merriman, Eliot Horowitz y Kevin Ryan (exdesarrolladores de DoubleClick).</a:t>
            </a:r>
            <a:endParaRPr b="0" i="0" sz="21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619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Work Sans"/>
              <a:buChar char="●"/>
            </a:pPr>
            <a:r>
              <a:rPr b="0" i="0" lang="es-CO" sz="21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2009: Lanzamiento público de MongoDB.</a:t>
            </a:r>
            <a:endParaRPr b="0" i="0" sz="21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619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Work Sans"/>
              <a:buChar char="●"/>
            </a:pPr>
            <a:r>
              <a:rPr b="0" i="0" lang="es-CO" sz="21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2013: Se convierte en una de las bases de datos NoSQL más populares.</a:t>
            </a:r>
            <a:endParaRPr b="0" i="0" sz="21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619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Work Sans"/>
              <a:buChar char="●"/>
            </a:pPr>
            <a:r>
              <a:rPr b="0" i="0" lang="es-CO" sz="21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2017: Introducción de transacciones multi-documento (similar a SQL).</a:t>
            </a:r>
            <a:endParaRPr b="0" i="0" sz="21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619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Work Sans"/>
              <a:buChar char="●"/>
            </a:pPr>
            <a:r>
              <a:rPr b="0" i="0" lang="es-CO" sz="21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2020+: Mejoras en escalabilidad, seguridad y soporte para análisis en tiempo real.</a:t>
            </a:r>
            <a:endParaRPr b="0" i="0" sz="21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78593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-CO" sz="21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💡 ¿Por qué se creó MongoDB? Para resolver problemas de escalabilidad y flexibilidad en aplicaciones web modernas, donde las bases de datos SQL eran limitadas en manejo de datos no estructurados y alta concurrencia.</a:t>
            </a:r>
            <a:endParaRPr b="0" i="0" sz="21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7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27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36247dbc32b_0_43"/>
          <p:cNvSpPr txBox="1"/>
          <p:nvPr>
            <p:ph type="title"/>
          </p:nvPr>
        </p:nvSpPr>
        <p:spPr>
          <a:xfrm>
            <a:off x="456236" y="110481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b="1" lang="es-CO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Bases de Datos No Relaciones</a:t>
            </a:r>
            <a:endParaRPr b="1"/>
          </a:p>
        </p:txBody>
      </p:sp>
      <p:sp>
        <p:nvSpPr>
          <p:cNvPr id="135" name="Google Shape;135;g36247dbc32b_0_43"/>
          <p:cNvSpPr txBox="1"/>
          <p:nvPr/>
        </p:nvSpPr>
        <p:spPr>
          <a:xfrm>
            <a:off x="159075" y="1683075"/>
            <a:ext cx="11859900" cy="3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s-CO" sz="46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⚙️ ¿Cómo Funciona MongoDB?</a:t>
            </a:r>
            <a:endParaRPr b="1" i="0" sz="46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61950" lvl="0" marL="457200" marR="0" rtl="0" algn="l">
              <a:lnSpc>
                <a:spcPct val="115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Work Sans"/>
              <a:buAutoNum type="arabicPeriod"/>
            </a:pPr>
            <a:r>
              <a:rPr b="0" i="0" lang="es-CO" sz="21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Estructura de Datos</a:t>
            </a:r>
            <a:endParaRPr b="0" i="0" sz="21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619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Work Sans"/>
              <a:buChar char="●"/>
            </a:pPr>
            <a:r>
              <a:rPr b="0" i="0" lang="es-CO" sz="21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Base de Datos → Contiene colecciones.</a:t>
            </a:r>
            <a:endParaRPr b="0" i="0" sz="21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619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Work Sans"/>
              <a:buChar char="●"/>
            </a:pPr>
            <a:r>
              <a:rPr b="0" i="0" lang="es-CO" sz="21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Colección → Grupo de documentos (similar a tablas en SQL, pero sin esquema fijo).</a:t>
            </a:r>
            <a:endParaRPr b="0" i="0" sz="21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619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Work Sans"/>
              <a:buChar char="●"/>
            </a:pPr>
            <a:r>
              <a:rPr b="0" i="0" lang="es-CO" sz="21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Documento → Unidad básica (en formato BSON, similar a JSON).</a:t>
            </a:r>
            <a:endParaRPr b="0" i="0" sz="21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27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36247dbc32b_0_54"/>
          <p:cNvSpPr txBox="1"/>
          <p:nvPr>
            <p:ph type="title"/>
          </p:nvPr>
        </p:nvSpPr>
        <p:spPr>
          <a:xfrm>
            <a:off x="456236" y="110481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b="1" lang="es-CO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Bases de Datos No Relaciones</a:t>
            </a:r>
            <a:endParaRPr b="1"/>
          </a:p>
        </p:txBody>
      </p:sp>
      <p:sp>
        <p:nvSpPr>
          <p:cNvPr id="141" name="Google Shape;141;g36247dbc32b_0_54"/>
          <p:cNvSpPr txBox="1"/>
          <p:nvPr/>
        </p:nvSpPr>
        <p:spPr>
          <a:xfrm>
            <a:off x="159075" y="1683075"/>
            <a:ext cx="11859900" cy="3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s-CO" sz="46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📄 Ejemplo de Documento en MongoDB:</a:t>
            </a:r>
            <a:endParaRPr b="1" i="0" sz="46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29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CO" sz="1750" u="none" cap="none" strike="noStrike">
                <a:solidFill>
                  <a:srgbClr val="383A42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b="0" i="0" sz="1750" u="none" cap="none" strike="noStrike">
              <a:solidFill>
                <a:srgbClr val="49494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CO" sz="1750" u="none" cap="none" strike="noStrike">
                <a:solidFill>
                  <a:srgbClr val="494949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b="0" i="0" lang="es-CO" sz="1750" u="none" cap="none" strike="noStrike">
                <a:solidFill>
                  <a:srgbClr val="E45649"/>
                </a:solidFill>
                <a:latin typeface="Roboto Mono"/>
                <a:ea typeface="Roboto Mono"/>
                <a:cs typeface="Roboto Mono"/>
                <a:sym typeface="Roboto Mono"/>
              </a:rPr>
              <a:t>"_id"</a:t>
            </a:r>
            <a:r>
              <a:rPr b="0" i="0" lang="es-CO" sz="1750" u="none" cap="none" strike="noStrike">
                <a:solidFill>
                  <a:srgbClr val="4078F2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b="0" i="0" lang="es-CO" sz="1750" u="none" cap="none" strike="noStrike">
                <a:solidFill>
                  <a:srgbClr val="494949"/>
                </a:solidFill>
                <a:latin typeface="Roboto Mono"/>
                <a:ea typeface="Roboto Mono"/>
                <a:cs typeface="Roboto Mono"/>
                <a:sym typeface="Roboto Mono"/>
              </a:rPr>
              <a:t> ObjectId(</a:t>
            </a:r>
            <a:r>
              <a:rPr b="0" i="0" lang="es-CO" sz="1750" u="none" cap="none" strike="noStrike">
                <a:solidFill>
                  <a:srgbClr val="50A14F"/>
                </a:solidFill>
                <a:latin typeface="Roboto Mono"/>
                <a:ea typeface="Roboto Mono"/>
                <a:cs typeface="Roboto Mono"/>
                <a:sym typeface="Roboto Mono"/>
              </a:rPr>
              <a:t>"5f8d..."</a:t>
            </a:r>
            <a:r>
              <a:rPr b="0" i="0" lang="es-CO" sz="1750" u="none" cap="none" strike="noStrike">
                <a:solidFill>
                  <a:srgbClr val="494949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r>
              <a:rPr b="0" i="0" lang="es-CO" sz="1750" u="none" cap="none" strike="noStrike">
                <a:solidFill>
                  <a:srgbClr val="383A42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b="0" i="0" lang="es-CO" sz="1750" u="none" cap="none" strike="noStrike">
                <a:solidFill>
                  <a:srgbClr val="494949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1" lang="es-CO" sz="1750" u="none" cap="none" strike="noStrike">
                <a:solidFill>
                  <a:srgbClr val="A0A1A7"/>
                </a:solidFill>
                <a:latin typeface="Roboto Mono"/>
                <a:ea typeface="Roboto Mono"/>
                <a:cs typeface="Roboto Mono"/>
                <a:sym typeface="Roboto Mono"/>
              </a:rPr>
              <a:t>// Clave única generada automáticamente  </a:t>
            </a:r>
            <a:endParaRPr b="0" i="0" sz="1750" u="none" cap="none" strike="noStrike">
              <a:solidFill>
                <a:srgbClr val="49494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CO" sz="1750" u="none" cap="none" strike="noStrike">
                <a:solidFill>
                  <a:srgbClr val="494949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b="0" i="0" lang="es-CO" sz="1750" u="none" cap="none" strike="noStrike">
                <a:solidFill>
                  <a:srgbClr val="E45649"/>
                </a:solidFill>
                <a:latin typeface="Roboto Mono"/>
                <a:ea typeface="Roboto Mono"/>
                <a:cs typeface="Roboto Mono"/>
                <a:sym typeface="Roboto Mono"/>
              </a:rPr>
              <a:t>"nombre"</a:t>
            </a:r>
            <a:r>
              <a:rPr b="0" i="0" lang="es-CO" sz="1750" u="none" cap="none" strike="noStrike">
                <a:solidFill>
                  <a:srgbClr val="4078F2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b="0" i="0" lang="es-CO" sz="1750" u="none" cap="none" strike="noStrike">
                <a:solidFill>
                  <a:srgbClr val="494949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s-CO" sz="1750" u="none" cap="none" strike="noStrike">
                <a:solidFill>
                  <a:srgbClr val="50A14F"/>
                </a:solidFill>
                <a:latin typeface="Roboto Mono"/>
                <a:ea typeface="Roboto Mono"/>
                <a:cs typeface="Roboto Mono"/>
                <a:sym typeface="Roboto Mono"/>
              </a:rPr>
              <a:t>"Ana"</a:t>
            </a:r>
            <a:r>
              <a:rPr b="0" i="0" lang="es-CO" sz="1750" u="none" cap="none" strike="noStrike">
                <a:solidFill>
                  <a:srgbClr val="383A42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endParaRPr b="0" i="0" sz="1750" u="none" cap="none" strike="noStrike">
              <a:solidFill>
                <a:srgbClr val="49494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CO" sz="1750" u="none" cap="none" strike="noStrike">
                <a:solidFill>
                  <a:srgbClr val="494949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b="0" i="0" lang="es-CO" sz="1750" u="none" cap="none" strike="noStrike">
                <a:solidFill>
                  <a:srgbClr val="E45649"/>
                </a:solidFill>
                <a:latin typeface="Roboto Mono"/>
                <a:ea typeface="Roboto Mono"/>
                <a:cs typeface="Roboto Mono"/>
                <a:sym typeface="Roboto Mono"/>
              </a:rPr>
              <a:t>"edad"</a:t>
            </a:r>
            <a:r>
              <a:rPr b="0" i="0" lang="es-CO" sz="1750" u="none" cap="none" strike="noStrike">
                <a:solidFill>
                  <a:srgbClr val="4078F2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b="0" i="0" lang="es-CO" sz="1750" u="none" cap="none" strike="noStrike">
                <a:solidFill>
                  <a:srgbClr val="494949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s-CO" sz="1750" u="none" cap="none" strike="noStrike">
                <a:solidFill>
                  <a:srgbClr val="B76B01"/>
                </a:solidFill>
                <a:latin typeface="Roboto Mono"/>
                <a:ea typeface="Roboto Mono"/>
                <a:cs typeface="Roboto Mono"/>
                <a:sym typeface="Roboto Mono"/>
              </a:rPr>
              <a:t>28</a:t>
            </a:r>
            <a:r>
              <a:rPr b="0" i="0" lang="es-CO" sz="1750" u="none" cap="none" strike="noStrike">
                <a:solidFill>
                  <a:srgbClr val="383A42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endParaRPr b="0" i="0" sz="1750" u="none" cap="none" strike="noStrike">
              <a:solidFill>
                <a:srgbClr val="49494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CO" sz="1750" u="none" cap="none" strike="noStrike">
                <a:solidFill>
                  <a:srgbClr val="494949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b="0" i="0" lang="es-CO" sz="1750" u="none" cap="none" strike="noStrike">
                <a:solidFill>
                  <a:srgbClr val="E45649"/>
                </a:solidFill>
                <a:latin typeface="Roboto Mono"/>
                <a:ea typeface="Roboto Mono"/>
                <a:cs typeface="Roboto Mono"/>
                <a:sym typeface="Roboto Mono"/>
              </a:rPr>
              <a:t>"dirección"</a:t>
            </a:r>
            <a:r>
              <a:rPr b="0" i="0" lang="es-CO" sz="1750" u="none" cap="none" strike="noStrike">
                <a:solidFill>
                  <a:srgbClr val="4078F2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b="0" i="0" lang="es-CO" sz="1750" u="none" cap="none" strike="noStrike">
                <a:solidFill>
                  <a:srgbClr val="494949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s-CO" sz="1750" u="none" cap="none" strike="noStrike">
                <a:solidFill>
                  <a:srgbClr val="383A42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b="0" i="0" sz="1750" u="none" cap="none" strike="noStrike">
              <a:solidFill>
                <a:srgbClr val="49494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CO" sz="1750" u="none" cap="none" strike="noStrike">
                <a:solidFill>
                  <a:srgbClr val="494949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0" i="0" lang="es-CO" sz="1750" u="none" cap="none" strike="noStrike">
                <a:solidFill>
                  <a:srgbClr val="E45649"/>
                </a:solidFill>
                <a:latin typeface="Roboto Mono"/>
                <a:ea typeface="Roboto Mono"/>
                <a:cs typeface="Roboto Mono"/>
                <a:sym typeface="Roboto Mono"/>
              </a:rPr>
              <a:t>"ciudad"</a:t>
            </a:r>
            <a:r>
              <a:rPr b="0" i="0" lang="es-CO" sz="1750" u="none" cap="none" strike="noStrike">
                <a:solidFill>
                  <a:srgbClr val="4078F2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b="0" i="0" lang="es-CO" sz="1750" u="none" cap="none" strike="noStrike">
                <a:solidFill>
                  <a:srgbClr val="494949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s-CO" sz="1750" u="none" cap="none" strike="noStrike">
                <a:solidFill>
                  <a:srgbClr val="50A14F"/>
                </a:solidFill>
                <a:latin typeface="Roboto Mono"/>
                <a:ea typeface="Roboto Mono"/>
                <a:cs typeface="Roboto Mono"/>
                <a:sym typeface="Roboto Mono"/>
              </a:rPr>
              <a:t>"Madrid"</a:t>
            </a:r>
            <a:r>
              <a:rPr b="0" i="0" lang="es-CO" sz="1750" u="none" cap="none" strike="noStrike">
                <a:solidFill>
                  <a:srgbClr val="383A42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endParaRPr b="0" i="0" sz="1750" u="none" cap="none" strike="noStrike">
              <a:solidFill>
                <a:srgbClr val="49494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CO" sz="1750" u="none" cap="none" strike="noStrike">
                <a:solidFill>
                  <a:srgbClr val="494949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0" i="0" lang="es-CO" sz="1750" u="none" cap="none" strike="noStrike">
                <a:solidFill>
                  <a:srgbClr val="E45649"/>
                </a:solidFill>
                <a:latin typeface="Roboto Mono"/>
                <a:ea typeface="Roboto Mono"/>
                <a:cs typeface="Roboto Mono"/>
                <a:sym typeface="Roboto Mono"/>
              </a:rPr>
              <a:t>"país"</a:t>
            </a:r>
            <a:r>
              <a:rPr b="0" i="0" lang="es-CO" sz="1750" u="none" cap="none" strike="noStrike">
                <a:solidFill>
                  <a:srgbClr val="4078F2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b="0" i="0" lang="es-CO" sz="1750" u="none" cap="none" strike="noStrike">
                <a:solidFill>
                  <a:srgbClr val="494949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s-CO" sz="1750" u="none" cap="none" strike="noStrike">
                <a:solidFill>
                  <a:srgbClr val="50A14F"/>
                </a:solidFill>
                <a:latin typeface="Roboto Mono"/>
                <a:ea typeface="Roboto Mono"/>
                <a:cs typeface="Roboto Mono"/>
                <a:sym typeface="Roboto Mono"/>
              </a:rPr>
              <a:t>"España"</a:t>
            </a:r>
            <a:endParaRPr b="0" i="0" sz="1750" u="none" cap="none" strike="noStrike">
              <a:solidFill>
                <a:srgbClr val="49494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CO" sz="1750" u="none" cap="none" strike="noStrike">
                <a:solidFill>
                  <a:srgbClr val="494949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b="0" i="0" lang="es-CO" sz="1750" u="none" cap="none" strike="noStrike">
                <a:solidFill>
                  <a:srgbClr val="383A42"/>
                </a:solidFill>
                <a:latin typeface="Roboto Mono"/>
                <a:ea typeface="Roboto Mono"/>
                <a:cs typeface="Roboto Mono"/>
                <a:sym typeface="Roboto Mono"/>
              </a:rPr>
              <a:t>},</a:t>
            </a:r>
            <a:endParaRPr b="0" i="0" sz="1750" u="none" cap="none" strike="noStrike">
              <a:solidFill>
                <a:srgbClr val="49494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CO" sz="1750" u="none" cap="none" strike="noStrike">
                <a:solidFill>
                  <a:srgbClr val="494949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b="0" i="0" lang="es-CO" sz="1750" u="none" cap="none" strike="noStrike">
                <a:solidFill>
                  <a:srgbClr val="E45649"/>
                </a:solidFill>
                <a:latin typeface="Roboto Mono"/>
                <a:ea typeface="Roboto Mono"/>
                <a:cs typeface="Roboto Mono"/>
                <a:sym typeface="Roboto Mono"/>
              </a:rPr>
              <a:t>"intereses"</a:t>
            </a:r>
            <a:r>
              <a:rPr b="0" i="0" lang="es-CO" sz="1750" u="none" cap="none" strike="noStrike">
                <a:solidFill>
                  <a:srgbClr val="4078F2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b="0" i="0" lang="es-CO" sz="1750" u="none" cap="none" strike="noStrike">
                <a:solidFill>
                  <a:srgbClr val="494949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s-CO" sz="1750" u="none" cap="none" strike="noStrike">
                <a:solidFill>
                  <a:srgbClr val="383A42"/>
                </a:solidFill>
                <a:latin typeface="Roboto Mono"/>
                <a:ea typeface="Roboto Mono"/>
                <a:cs typeface="Roboto Mono"/>
                <a:sym typeface="Roboto Mono"/>
              </a:rPr>
              <a:t>[</a:t>
            </a:r>
            <a:r>
              <a:rPr b="0" i="0" lang="es-CO" sz="1750" u="none" cap="none" strike="noStrike">
                <a:solidFill>
                  <a:srgbClr val="50A14F"/>
                </a:solidFill>
                <a:latin typeface="Roboto Mono"/>
                <a:ea typeface="Roboto Mono"/>
                <a:cs typeface="Roboto Mono"/>
                <a:sym typeface="Roboto Mono"/>
              </a:rPr>
              <a:t>"programación"</a:t>
            </a:r>
            <a:r>
              <a:rPr b="0" i="0" lang="es-CO" sz="1750" u="none" cap="none" strike="noStrike">
                <a:solidFill>
                  <a:srgbClr val="383A42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b="0" i="0" lang="es-CO" sz="1750" u="none" cap="none" strike="noStrike">
                <a:solidFill>
                  <a:srgbClr val="494949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s-CO" sz="1750" u="none" cap="none" strike="noStrike">
                <a:solidFill>
                  <a:srgbClr val="50A14F"/>
                </a:solidFill>
                <a:latin typeface="Roboto Mono"/>
                <a:ea typeface="Roboto Mono"/>
                <a:cs typeface="Roboto Mono"/>
                <a:sym typeface="Roboto Mono"/>
              </a:rPr>
              <a:t>"viajes"</a:t>
            </a:r>
            <a:r>
              <a:rPr b="0" i="0" lang="es-CO" sz="1750" u="none" cap="none" strike="noStrike">
                <a:solidFill>
                  <a:srgbClr val="383A42"/>
                </a:solidFill>
                <a:latin typeface="Roboto Mono"/>
                <a:ea typeface="Roboto Mono"/>
                <a:cs typeface="Roboto Mono"/>
                <a:sym typeface="Roboto Mono"/>
              </a:rPr>
              <a:t>]</a:t>
            </a:r>
            <a:endParaRPr b="0" i="0" sz="1750" u="none" cap="none" strike="noStrike">
              <a:solidFill>
                <a:srgbClr val="49494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127000" marR="127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-CO" sz="1750" u="none" cap="none" strike="noStrike">
                <a:solidFill>
                  <a:srgbClr val="383A42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b="0" i="0" sz="1750" u="none" cap="none" strike="noStrike">
              <a:solidFill>
                <a:srgbClr val="383A4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6247dbc32b_0_59"/>
          <p:cNvSpPr txBox="1"/>
          <p:nvPr>
            <p:ph type="title"/>
          </p:nvPr>
        </p:nvSpPr>
        <p:spPr>
          <a:xfrm>
            <a:off x="456236" y="110481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b="1" lang="es-CO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Bases de Datos No Relaciones</a:t>
            </a:r>
            <a:endParaRPr b="1"/>
          </a:p>
        </p:txBody>
      </p:sp>
      <p:sp>
        <p:nvSpPr>
          <p:cNvPr id="147" name="Google Shape;147;g36247dbc32b_0_59"/>
          <p:cNvSpPr txBox="1"/>
          <p:nvPr/>
        </p:nvSpPr>
        <p:spPr>
          <a:xfrm>
            <a:off x="600950" y="1683075"/>
            <a:ext cx="11418000" cy="3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s-CO" sz="46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⚙️ ¿Cómo Funciona MongoDB?</a:t>
            </a:r>
            <a:endParaRPr b="1" i="0" sz="46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s-CO" sz="21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2. Motor de Almacenamiento</a:t>
            </a:r>
            <a:endParaRPr b="0" i="0" sz="21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61950" lvl="0" marL="457200" marR="0" rtl="0" algn="l">
              <a:lnSpc>
                <a:spcPct val="115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Work Sans"/>
              <a:buChar char="●"/>
            </a:pPr>
            <a:r>
              <a:rPr b="0" i="0" lang="es-CO" sz="21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WiredTiger (predeterminado desde MongoDB 3.2):</a:t>
            </a:r>
            <a:endParaRPr b="0" i="0" sz="21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619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Work Sans"/>
              <a:buChar char="●"/>
            </a:pPr>
            <a:r>
              <a:rPr b="0" i="0" lang="es-CO" sz="21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Soporta compresión de datos.</a:t>
            </a:r>
            <a:endParaRPr b="0" i="0" sz="21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619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Work Sans"/>
              <a:buChar char="●"/>
            </a:pPr>
            <a:r>
              <a:rPr b="0" i="0" lang="es-CO" sz="21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Bloqueo a nivel de documento (mejor concurrencia).</a:t>
            </a:r>
            <a:endParaRPr b="0" i="0" sz="21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619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Work Sans"/>
              <a:buChar char="●"/>
            </a:pPr>
            <a:r>
              <a:rPr b="0" i="0" lang="es-CO" sz="21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Journaling para recuperación ante fallos.</a:t>
            </a:r>
            <a:endParaRPr b="0" i="0" sz="21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27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36247dbc32b_0_65"/>
          <p:cNvSpPr txBox="1"/>
          <p:nvPr>
            <p:ph type="title"/>
          </p:nvPr>
        </p:nvSpPr>
        <p:spPr>
          <a:xfrm>
            <a:off x="456236" y="110481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b="1" lang="es-CO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Bases de Datos No Relaciones</a:t>
            </a:r>
            <a:endParaRPr b="1"/>
          </a:p>
        </p:txBody>
      </p:sp>
      <p:sp>
        <p:nvSpPr>
          <p:cNvPr id="153" name="Google Shape;153;g36247dbc32b_0_65"/>
          <p:cNvSpPr txBox="1"/>
          <p:nvPr/>
        </p:nvSpPr>
        <p:spPr>
          <a:xfrm>
            <a:off x="600950" y="1683075"/>
            <a:ext cx="11418000" cy="3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s-CO" sz="46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⚙️ ¿Cómo Funciona MongoDB?</a:t>
            </a:r>
            <a:endParaRPr b="1" i="0" sz="46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s-CO" sz="21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3. Escalabilidad</a:t>
            </a:r>
            <a:endParaRPr b="0" i="0" sz="21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61950" lvl="0" marL="457200" marR="0" rtl="0" algn="l">
              <a:lnSpc>
                <a:spcPct val="115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Work Sans"/>
              <a:buChar char="●"/>
            </a:pPr>
            <a:r>
              <a:rPr b="0" i="0" lang="es-CO" sz="21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Sharding (Particionamiento): Distribuye datos en múltiples servidores.</a:t>
            </a:r>
            <a:endParaRPr b="0" i="0" sz="21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619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Work Sans"/>
              <a:buChar char="●"/>
            </a:pPr>
            <a:r>
              <a:rPr b="0" i="0" lang="es-CO" sz="21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Réplicas (Replica Set): Copias de la base de datos para alta disponibilidad.</a:t>
            </a:r>
            <a:endParaRPr b="0" i="0" sz="21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27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